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 id="2147483660" r:id="rId5"/>
  </p:sldMasterIdLst>
  <p:notesMasterIdLst>
    <p:notesMasterId r:id="rId15"/>
  </p:notesMasterIdLst>
  <p:sldIdLst>
    <p:sldId id="257" r:id="rId6"/>
    <p:sldId id="265" r:id="rId7"/>
    <p:sldId id="264" r:id="rId8"/>
    <p:sldId id="263" r:id="rId9"/>
    <p:sldId id="262" r:id="rId10"/>
    <p:sldId id="261" r:id="rId11"/>
    <p:sldId id="337" r:id="rId12"/>
    <p:sldId id="298" r:id="rId13"/>
    <p:sldId id="271"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E7224E-33B1-4871-2759-718DC6BC8965}" name="Melanie Renowden" initials="MR" userId="S::melanie.renowden@staracademies.org::0f9683d0-a3a1-4b29-8333-6c69c5127aa5" providerId="AD"/>
  <p188:author id="{A2595166-8262-2387-5E85-7BE84A60689F}" name="Katy Bradford" initials="KB" userId="S::k.bradford_outwood.com#ext#@tauheedulschools.onmicrosoft.com::277e5df5-2e9e-4554-9aa6-a9423953080a" providerId="AD"/>
  <p188:author id="{CCDBAE6B-5FD9-EF77-1D35-1836E62B4ADB}" name="Charlotte Hobson" initials="CH" userId="S::charlotte.hobson@staracademies.org::c21c22ed-051b-4ffd-9236-94231be48f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B3D89-86D4-4504-994D-4B6A419ECB98}" type="datetimeFigureOut">
              <a:t>5/4/2022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E81F6-24EF-42E1-B7BA-8A5A0A4938CB}" type="slidenum">
              <a:t>‹#›</a:t>
            </a:fld>
            <a:endParaRPr lang="en-GB"/>
          </a:p>
        </p:txBody>
      </p:sp>
    </p:spTree>
    <p:extLst>
      <p:ext uri="{BB962C8B-B14F-4D97-AF65-F5344CB8AC3E}">
        <p14:creationId xmlns:p14="http://schemas.microsoft.com/office/powerpoint/2010/main" val="321138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GB">
              <a:cs typeface="Calibri"/>
            </a:endParaRPr>
          </a:p>
        </p:txBody>
      </p:sp>
      <p:sp>
        <p:nvSpPr>
          <p:cNvPr id="4" name="Slide Number Placeholder 3"/>
          <p:cNvSpPr>
            <a:spLocks noGrp="1"/>
          </p:cNvSpPr>
          <p:nvPr>
            <p:ph type="sldNum" sz="quarter" idx="5"/>
          </p:nvPr>
        </p:nvSpPr>
        <p:spPr/>
        <p:txBody>
          <a:bodyPr/>
          <a:lstStyle/>
          <a:p>
            <a:fld id="{6B42777C-A8C6-4AC3-A29E-B0A17CE3A4F1}" type="slidenum">
              <a:rPr lang="en-GB" smtClean="0"/>
              <a:t>7</a:t>
            </a:fld>
            <a:endParaRPr lang="en-GB"/>
          </a:p>
        </p:txBody>
      </p:sp>
    </p:spTree>
    <p:extLst>
      <p:ext uri="{BB962C8B-B14F-4D97-AF65-F5344CB8AC3E}">
        <p14:creationId xmlns:p14="http://schemas.microsoft.com/office/powerpoint/2010/main" val="219464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42777C-A8C6-4AC3-A29E-B0A17CE3A4F1}" type="slidenum">
              <a:rPr lang="en-GB" smtClean="0"/>
              <a:t>8</a:t>
            </a:fld>
            <a:endParaRPr lang="en-GB"/>
          </a:p>
        </p:txBody>
      </p:sp>
    </p:spTree>
    <p:extLst>
      <p:ext uri="{BB962C8B-B14F-4D97-AF65-F5344CB8AC3E}">
        <p14:creationId xmlns:p14="http://schemas.microsoft.com/office/powerpoint/2010/main" val="18490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8950DD23-78F8-48DE-ACFB-DDE7D067C713}" type="slidenum">
              <a:rPr lang="en-GB" smtClean="0"/>
              <a:t>9</a:t>
            </a:fld>
            <a:endParaRPr lang="en-GB"/>
          </a:p>
        </p:txBody>
      </p:sp>
    </p:spTree>
    <p:extLst>
      <p:ext uri="{BB962C8B-B14F-4D97-AF65-F5344CB8AC3E}">
        <p14:creationId xmlns:p14="http://schemas.microsoft.com/office/powerpoint/2010/main" val="2565577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ackground">
    <p:spTree>
      <p:nvGrpSpPr>
        <p:cNvPr id="1" name=""/>
        <p:cNvGrpSpPr/>
        <p:nvPr/>
      </p:nvGrpSpPr>
      <p:grpSpPr>
        <a:xfrm>
          <a:off x="0" y="0"/>
          <a:ext cx="0" cy="0"/>
          <a:chOff x="0" y="0"/>
          <a:chExt cx="0" cy="0"/>
        </a:xfrm>
      </p:grpSpPr>
      <p:pic>
        <p:nvPicPr>
          <p:cNvPr id="3" name="Picture 2" descr="SLDT Title Page_Ful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flipV="1">
            <a:off x="1" y="6826448"/>
            <a:ext cx="12192000" cy="457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216238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5D68BF-880C-4B7B-BFAA-B0AEF3FFE4BF}"/>
              </a:ext>
            </a:extLst>
          </p:cNvPr>
          <p:cNvSpPr>
            <a:spLocks noGrp="1"/>
          </p:cNvSpPr>
          <p:nvPr>
            <p:ph type="title"/>
          </p:nvPr>
        </p:nvSpPr>
        <p:spPr>
          <a:xfrm>
            <a:off x="1873250" y="365125"/>
            <a:ext cx="8307917" cy="1325563"/>
          </a:xfrm>
          <a:prstGeom prst="rect">
            <a:avLst/>
          </a:prstGeom>
        </p:spPr>
        <p:txBody>
          <a:bodyPr anchor="b"/>
          <a:lstStyle>
            <a:lvl1pPr>
              <a:defRPr sz="3500" b="1">
                <a:solidFill>
                  <a:srgbClr val="595959"/>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15868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68BF-880C-4B7B-BFAA-B0AEF3FFE4BF}"/>
              </a:ext>
            </a:extLst>
          </p:cNvPr>
          <p:cNvSpPr>
            <a:spLocks noGrp="1"/>
          </p:cNvSpPr>
          <p:nvPr>
            <p:ph type="title"/>
          </p:nvPr>
        </p:nvSpPr>
        <p:spPr>
          <a:xfrm>
            <a:off x="1873250" y="365125"/>
            <a:ext cx="8307917" cy="1325563"/>
          </a:xfrm>
          <a:prstGeom prst="rect">
            <a:avLst/>
          </a:prstGeom>
        </p:spPr>
        <p:txBody>
          <a:bodyPr anchor="b"/>
          <a:lstStyle>
            <a:lvl1pPr>
              <a:defRPr sz="3500" b="1" kern="1000" spc="0">
                <a:solidFill>
                  <a:srgbClr val="595959"/>
                </a:solidFill>
                <a:latin typeface="+mj-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950048-89BF-48BB-BFF3-4A1CEFA64D72}"/>
              </a:ext>
            </a:extLst>
          </p:cNvPr>
          <p:cNvSpPr>
            <a:spLocks noGrp="1"/>
          </p:cNvSpPr>
          <p:nvPr>
            <p:ph idx="1"/>
          </p:nvPr>
        </p:nvSpPr>
        <p:spPr>
          <a:xfrm>
            <a:off x="1894416" y="2106083"/>
            <a:ext cx="8339667" cy="4070880"/>
          </a:xfrm>
          <a:prstGeom prst="rect">
            <a:avLst/>
          </a:prstGeom>
        </p:spPr>
        <p:txBody>
          <a:bodyPr/>
          <a:lstStyle>
            <a:lvl1pPr marL="0" indent="0">
              <a:buNone/>
              <a:defRPr>
                <a:solidFill>
                  <a:srgbClr val="474747"/>
                </a:solidFill>
              </a:defRPr>
            </a:lvl1pPr>
            <a:lvl2pPr>
              <a:defRPr>
                <a:solidFill>
                  <a:srgbClr val="474747"/>
                </a:solidFill>
              </a:defRPr>
            </a:lvl2pPr>
            <a:lvl3pPr>
              <a:defRPr>
                <a:solidFill>
                  <a:srgbClr val="474747"/>
                </a:solidFill>
              </a:defRPr>
            </a:lvl3pPr>
            <a:lvl4pPr>
              <a:defRPr>
                <a:solidFill>
                  <a:srgbClr val="474747"/>
                </a:solidFill>
              </a:defRPr>
            </a:lvl4pPr>
            <a:lvl5pPr>
              <a:defRPr>
                <a:solidFill>
                  <a:srgbClr val="4747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198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82ACE-6970-460F-B533-6FDEAA3C025E}"/>
              </a:ext>
            </a:extLst>
          </p:cNvPr>
          <p:cNvSpPr>
            <a:spLocks noGrp="1"/>
          </p:cNvSpPr>
          <p:nvPr>
            <p:ph type="dt" sz="half" idx="10"/>
          </p:nvPr>
        </p:nvSpPr>
        <p:spPr>
          <a:xfrm>
            <a:off x="838200" y="6356350"/>
            <a:ext cx="2743200" cy="365125"/>
          </a:xfrm>
          <a:prstGeom prst="rect">
            <a:avLst/>
          </a:prstGeom>
        </p:spPr>
        <p:txBody>
          <a:bodyPr/>
          <a:lstStyle/>
          <a:p>
            <a:fld id="{966F6534-2F49-42BA-8D39-37F8BA984FBA}" type="datetimeFigureOut">
              <a:rPr lang="en-GB" smtClean="0"/>
              <a:t>04/05/2022</a:t>
            </a:fld>
            <a:endParaRPr lang="en-GB"/>
          </a:p>
        </p:txBody>
      </p:sp>
      <p:sp>
        <p:nvSpPr>
          <p:cNvPr id="3" name="Footer Placeholder 2">
            <a:extLst>
              <a:ext uri="{FF2B5EF4-FFF2-40B4-BE49-F238E27FC236}">
                <a16:creationId xmlns:a16="http://schemas.microsoft.com/office/drawing/2014/main" id="{39025F6B-C4E8-49BB-B550-C7CE110328F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1513CFE-7188-4D9A-8996-DA8282B3013B}"/>
              </a:ext>
            </a:extLst>
          </p:cNvPr>
          <p:cNvSpPr>
            <a:spLocks noGrp="1"/>
          </p:cNvSpPr>
          <p:nvPr>
            <p:ph type="sldNum" sz="quarter" idx="12"/>
          </p:nvPr>
        </p:nvSpPr>
        <p:spPr>
          <a:xfrm>
            <a:off x="8610600" y="6356350"/>
            <a:ext cx="2743200" cy="365125"/>
          </a:xfrm>
          <a:prstGeom prst="rect">
            <a:avLst/>
          </a:prstGeom>
        </p:spPr>
        <p:txBody>
          <a:bodyPr/>
          <a:lstStyle/>
          <a:p>
            <a:fld id="{48263ECC-E16F-49CC-8D70-1FBCF2977FED}" type="slidenum">
              <a:rPr lang="en-GB" smtClean="0"/>
              <a:t>‹#›</a:t>
            </a:fld>
            <a:endParaRPr lang="en-GB"/>
          </a:p>
        </p:txBody>
      </p:sp>
    </p:spTree>
    <p:extLst>
      <p:ext uri="{BB962C8B-B14F-4D97-AF65-F5344CB8AC3E}">
        <p14:creationId xmlns:p14="http://schemas.microsoft.com/office/powerpoint/2010/main" val="164452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Background with Footer">
    <p:spTree>
      <p:nvGrpSpPr>
        <p:cNvPr id="1" name=""/>
        <p:cNvGrpSpPr/>
        <p:nvPr/>
      </p:nvGrpSpPr>
      <p:grpSpPr>
        <a:xfrm>
          <a:off x="0" y="0"/>
          <a:ext cx="0" cy="0"/>
          <a:chOff x="0" y="0"/>
          <a:chExt cx="0" cy="0"/>
        </a:xfrm>
      </p:grpSpPr>
      <p:pic>
        <p:nvPicPr>
          <p:cNvPr id="3" name="Picture 2" descr="SLDT Title Page_Full With Footer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flipV="1">
            <a:off x="1" y="6826448"/>
            <a:ext cx="12192000" cy="457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pic>
        <p:nvPicPr>
          <p:cNvPr id="5" name="Picture 4" descr="SLDT_Kitemark_White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2904" y="6402773"/>
            <a:ext cx="965994" cy="296463"/>
          </a:xfrm>
          <a:prstGeom prst="rect">
            <a:avLst/>
          </a:prstGeom>
        </p:spPr>
      </p:pic>
      <p:pic>
        <p:nvPicPr>
          <p:cNvPr id="6" name="Picture 5" descr="Tagline copy.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23774" y="6464924"/>
            <a:ext cx="3053543" cy="185637"/>
          </a:xfrm>
          <a:prstGeom prst="rect">
            <a:avLst/>
          </a:prstGeom>
        </p:spPr>
      </p:pic>
    </p:spTree>
    <p:extLst>
      <p:ext uri="{BB962C8B-B14F-4D97-AF65-F5344CB8AC3E}">
        <p14:creationId xmlns:p14="http://schemas.microsoft.com/office/powerpoint/2010/main" val="198486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5D68BF-880C-4B7B-BFAA-B0AEF3FFE4BF}"/>
              </a:ext>
            </a:extLst>
          </p:cNvPr>
          <p:cNvSpPr>
            <a:spLocks noGrp="1"/>
          </p:cNvSpPr>
          <p:nvPr>
            <p:ph type="title"/>
          </p:nvPr>
        </p:nvSpPr>
        <p:spPr>
          <a:xfrm>
            <a:off x="1873250" y="365125"/>
            <a:ext cx="8307917" cy="1325563"/>
          </a:xfrm>
          <a:prstGeom prst="rect">
            <a:avLst/>
          </a:prstGeom>
        </p:spPr>
        <p:txBody>
          <a:bodyPr anchor="b"/>
          <a:lstStyle>
            <a:lvl1pPr>
              <a:defRPr sz="3500" b="1">
                <a:solidFill>
                  <a:srgbClr val="595959"/>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68792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68BF-880C-4B7B-BFAA-B0AEF3FFE4BF}"/>
              </a:ext>
            </a:extLst>
          </p:cNvPr>
          <p:cNvSpPr>
            <a:spLocks noGrp="1"/>
          </p:cNvSpPr>
          <p:nvPr>
            <p:ph type="title"/>
          </p:nvPr>
        </p:nvSpPr>
        <p:spPr>
          <a:xfrm>
            <a:off x="1873250" y="365125"/>
            <a:ext cx="8307917" cy="1325563"/>
          </a:xfrm>
          <a:prstGeom prst="rect">
            <a:avLst/>
          </a:prstGeom>
        </p:spPr>
        <p:txBody>
          <a:bodyPr anchor="b"/>
          <a:lstStyle>
            <a:lvl1pPr>
              <a:defRPr sz="3500" b="1" kern="1000" spc="0">
                <a:solidFill>
                  <a:srgbClr val="595959"/>
                </a:solidFill>
                <a:latin typeface="+mj-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950048-89BF-48BB-BFF3-4A1CEFA64D72}"/>
              </a:ext>
            </a:extLst>
          </p:cNvPr>
          <p:cNvSpPr>
            <a:spLocks noGrp="1"/>
          </p:cNvSpPr>
          <p:nvPr>
            <p:ph idx="1"/>
          </p:nvPr>
        </p:nvSpPr>
        <p:spPr>
          <a:xfrm>
            <a:off x="1894416" y="2106083"/>
            <a:ext cx="8339667" cy="4070880"/>
          </a:xfrm>
          <a:prstGeom prst="rect">
            <a:avLst/>
          </a:prstGeom>
        </p:spPr>
        <p:txBody>
          <a:bodyPr/>
          <a:lstStyle>
            <a:lvl1pPr marL="0" indent="0">
              <a:buNone/>
              <a:defRPr>
                <a:solidFill>
                  <a:srgbClr val="474747"/>
                </a:solidFill>
              </a:defRPr>
            </a:lvl1pPr>
            <a:lvl2pPr>
              <a:defRPr>
                <a:solidFill>
                  <a:srgbClr val="474747"/>
                </a:solidFill>
              </a:defRPr>
            </a:lvl2pPr>
            <a:lvl3pPr>
              <a:defRPr>
                <a:solidFill>
                  <a:srgbClr val="474747"/>
                </a:solidFill>
              </a:defRPr>
            </a:lvl3pPr>
            <a:lvl4pPr>
              <a:defRPr>
                <a:solidFill>
                  <a:srgbClr val="474747"/>
                </a:solidFill>
              </a:defRPr>
            </a:lvl4pPr>
            <a:lvl5pPr>
              <a:defRPr>
                <a:solidFill>
                  <a:srgbClr val="4747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32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82ACE-6970-460F-B533-6FDEAA3C025E}"/>
              </a:ext>
            </a:extLst>
          </p:cNvPr>
          <p:cNvSpPr>
            <a:spLocks noGrp="1"/>
          </p:cNvSpPr>
          <p:nvPr>
            <p:ph type="dt" sz="half" idx="10"/>
          </p:nvPr>
        </p:nvSpPr>
        <p:spPr>
          <a:xfrm>
            <a:off x="838200" y="6356350"/>
            <a:ext cx="2743200" cy="365125"/>
          </a:xfrm>
          <a:prstGeom prst="rect">
            <a:avLst/>
          </a:prstGeom>
        </p:spPr>
        <p:txBody>
          <a:bodyPr/>
          <a:lstStyle/>
          <a:p>
            <a:fld id="{966F6534-2F49-42BA-8D39-37F8BA984FBA}" type="datetimeFigureOut">
              <a:rPr lang="en-GB" smtClean="0"/>
              <a:t>04/05/2022</a:t>
            </a:fld>
            <a:endParaRPr lang="en-GB"/>
          </a:p>
        </p:txBody>
      </p:sp>
      <p:sp>
        <p:nvSpPr>
          <p:cNvPr id="3" name="Footer Placeholder 2">
            <a:extLst>
              <a:ext uri="{FF2B5EF4-FFF2-40B4-BE49-F238E27FC236}">
                <a16:creationId xmlns:a16="http://schemas.microsoft.com/office/drawing/2014/main" id="{39025F6B-C4E8-49BB-B550-C7CE110328F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1513CFE-7188-4D9A-8996-DA8282B3013B}"/>
              </a:ext>
            </a:extLst>
          </p:cNvPr>
          <p:cNvSpPr>
            <a:spLocks noGrp="1"/>
          </p:cNvSpPr>
          <p:nvPr>
            <p:ph type="sldNum" sz="quarter" idx="12"/>
          </p:nvPr>
        </p:nvSpPr>
        <p:spPr>
          <a:xfrm>
            <a:off x="8610600" y="6356350"/>
            <a:ext cx="2743200" cy="365125"/>
          </a:xfrm>
          <a:prstGeom prst="rect">
            <a:avLst/>
          </a:prstGeom>
        </p:spPr>
        <p:txBody>
          <a:bodyPr/>
          <a:lstStyle/>
          <a:p>
            <a:fld id="{48263ECC-E16F-49CC-8D70-1FBCF2977FED}" type="slidenum">
              <a:rPr lang="en-GB" smtClean="0"/>
              <a:t>‹#›</a:t>
            </a:fld>
            <a:endParaRPr lang="en-GB"/>
          </a:p>
        </p:txBody>
      </p:sp>
    </p:spTree>
    <p:extLst>
      <p:ext uri="{BB962C8B-B14F-4D97-AF65-F5344CB8AC3E}">
        <p14:creationId xmlns:p14="http://schemas.microsoft.com/office/powerpoint/2010/main" val="341240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5D68BF-880C-4B7B-BFAA-B0AEF3FFE4BF}"/>
              </a:ext>
            </a:extLst>
          </p:cNvPr>
          <p:cNvSpPr>
            <a:spLocks noGrp="1"/>
          </p:cNvSpPr>
          <p:nvPr>
            <p:ph type="title"/>
          </p:nvPr>
        </p:nvSpPr>
        <p:spPr>
          <a:xfrm>
            <a:off x="1873250" y="365125"/>
            <a:ext cx="8307917" cy="1325563"/>
          </a:xfrm>
          <a:prstGeom prst="rect">
            <a:avLst/>
          </a:prstGeom>
        </p:spPr>
        <p:txBody>
          <a:bodyPr anchor="b"/>
          <a:lstStyle>
            <a:lvl1pPr>
              <a:defRPr sz="3500" b="1">
                <a:solidFill>
                  <a:srgbClr val="595959"/>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61873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77" name="Picture 8" descr="Picture 8"/>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78" name="Rectangle 9"/>
          <p:cNvSpPr/>
          <p:nvPr/>
        </p:nvSpPr>
        <p:spPr>
          <a:xfrm flipV="1">
            <a:off x="1" y="6826447"/>
            <a:ext cx="12192001" cy="45720"/>
          </a:xfrm>
          <a:prstGeom prst="rect">
            <a:avLst/>
          </a:prstGeom>
          <a:solidFill>
            <a:srgbClr val="FFFFFF"/>
          </a:solidFill>
          <a:ln w="6350">
            <a:solidFill>
              <a:schemeClr val="accent1"/>
            </a:solidFill>
            <a:miter/>
          </a:ln>
        </p:spPr>
        <p:txBody>
          <a:bodyPr lIns="45719" rIns="45719" anchor="ctr"/>
          <a:lstStyle/>
          <a:p>
            <a:pPr algn="ctr">
              <a:defRPr>
                <a:solidFill>
                  <a:srgbClr val="FFFFFF"/>
                </a:solidFill>
              </a:defRPr>
            </a:pPr>
            <a:endParaRPr/>
          </a:p>
        </p:txBody>
      </p:sp>
      <p:pic>
        <p:nvPicPr>
          <p:cNvPr id="79" name="Picture 10" descr="Picture 10"/>
          <p:cNvPicPr>
            <a:picLocks noChangeAspect="1"/>
          </p:cNvPicPr>
          <p:nvPr/>
        </p:nvPicPr>
        <p:blipFill>
          <a:blip r:embed="rId3"/>
          <a:stretch>
            <a:fillRect/>
          </a:stretch>
        </p:blipFill>
        <p:spPr>
          <a:xfrm>
            <a:off x="7682903" y="6402773"/>
            <a:ext cx="965995" cy="296464"/>
          </a:xfrm>
          <a:prstGeom prst="rect">
            <a:avLst/>
          </a:prstGeom>
          <a:ln w="12700">
            <a:miter lim="400000"/>
          </a:ln>
        </p:spPr>
      </p:pic>
      <p:pic>
        <p:nvPicPr>
          <p:cNvPr id="80" name="Picture 11" descr="Picture 11"/>
          <p:cNvPicPr>
            <a:picLocks noChangeAspect="1"/>
          </p:cNvPicPr>
          <p:nvPr/>
        </p:nvPicPr>
        <p:blipFill>
          <a:blip r:embed="rId4"/>
          <a:stretch>
            <a:fillRect/>
          </a:stretch>
        </p:blipFill>
        <p:spPr>
          <a:xfrm>
            <a:off x="8823773" y="6464923"/>
            <a:ext cx="3053544" cy="185638"/>
          </a:xfrm>
          <a:prstGeom prst="rect">
            <a:avLst/>
          </a:prstGeom>
          <a:ln w="12700">
            <a:miter lim="400000"/>
          </a:ln>
        </p:spPr>
      </p:pic>
      <p:sp>
        <p:nvSpPr>
          <p:cNvPr id="81"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82" name="Slide Number"/>
          <p:cNvSpPr txBox="1">
            <a:spLocks noGrp="1"/>
          </p:cNvSpPr>
          <p:nvPr>
            <p:ph type="sldNum" sz="quarter" idx="2"/>
          </p:nvPr>
        </p:nvSpPr>
        <p:spPr>
          <a:xfrm>
            <a:off x="8610600" y="6356350"/>
            <a:ext cx="335866" cy="33308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769040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ackground">
    <p:spTree>
      <p:nvGrpSpPr>
        <p:cNvPr id="1" name=""/>
        <p:cNvGrpSpPr/>
        <p:nvPr/>
      </p:nvGrpSpPr>
      <p:grpSpPr>
        <a:xfrm>
          <a:off x="0" y="0"/>
          <a:ext cx="0" cy="0"/>
          <a:chOff x="0" y="0"/>
          <a:chExt cx="0" cy="0"/>
        </a:xfrm>
      </p:grpSpPr>
      <p:pic>
        <p:nvPicPr>
          <p:cNvPr id="3" name="Picture 2" descr="SLDT Title Page_Ful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flipV="1">
            <a:off x="1" y="6826448"/>
            <a:ext cx="12192000" cy="457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127755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ackground with Footer">
    <p:spTree>
      <p:nvGrpSpPr>
        <p:cNvPr id="1" name=""/>
        <p:cNvGrpSpPr/>
        <p:nvPr/>
      </p:nvGrpSpPr>
      <p:grpSpPr>
        <a:xfrm>
          <a:off x="0" y="0"/>
          <a:ext cx="0" cy="0"/>
          <a:chOff x="0" y="0"/>
          <a:chExt cx="0" cy="0"/>
        </a:xfrm>
      </p:grpSpPr>
      <p:pic>
        <p:nvPicPr>
          <p:cNvPr id="3" name="Picture 2" descr="SLDT Title Page_Full With Footer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flipV="1">
            <a:off x="1" y="6826448"/>
            <a:ext cx="12192000" cy="457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pic>
        <p:nvPicPr>
          <p:cNvPr id="5" name="Picture 4" descr="SLDT_Kitemark_White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82904" y="6402773"/>
            <a:ext cx="965994" cy="296463"/>
          </a:xfrm>
          <a:prstGeom prst="rect">
            <a:avLst/>
          </a:prstGeom>
        </p:spPr>
      </p:pic>
      <p:pic>
        <p:nvPicPr>
          <p:cNvPr id="6" name="Picture 5" descr="Tagline copy.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23774" y="6464924"/>
            <a:ext cx="3053543" cy="185637"/>
          </a:xfrm>
          <a:prstGeom prst="rect">
            <a:avLst/>
          </a:prstGeom>
        </p:spPr>
      </p:pic>
    </p:spTree>
    <p:extLst>
      <p:ext uri="{BB962C8B-B14F-4D97-AF65-F5344CB8AC3E}">
        <p14:creationId xmlns:p14="http://schemas.microsoft.com/office/powerpoint/2010/main" val="6469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LDT Title Page Footer Only.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userDrawn="1"/>
        </p:nvSpPr>
        <p:spPr>
          <a:xfrm flipV="1">
            <a:off x="1" y="6826448"/>
            <a:ext cx="12192000" cy="457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pic>
        <p:nvPicPr>
          <p:cNvPr id="5" name="Picture 4" descr="SLDT_Kitemark_WhiteOut.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82904" y="6402773"/>
            <a:ext cx="965994" cy="296463"/>
          </a:xfrm>
          <a:prstGeom prst="rect">
            <a:avLst/>
          </a:prstGeom>
        </p:spPr>
      </p:pic>
      <p:pic>
        <p:nvPicPr>
          <p:cNvPr id="6" name="Picture 5" descr="Tagline copy.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823774" y="6464924"/>
            <a:ext cx="3053543" cy="185637"/>
          </a:xfrm>
          <a:prstGeom prst="rect">
            <a:avLst/>
          </a:prstGeom>
        </p:spPr>
      </p:pic>
    </p:spTree>
    <p:extLst>
      <p:ext uri="{BB962C8B-B14F-4D97-AF65-F5344CB8AC3E}">
        <p14:creationId xmlns:p14="http://schemas.microsoft.com/office/powerpoint/2010/main" val="98151789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2" r:id="rId3"/>
    <p:sldLayoutId id="2147483753" r:id="rId4"/>
    <p:sldLayoutId id="2147483754" r:id="rId5"/>
    <p:sldLayoutId id="2147483690"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LDT Title Page Footer Only.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userDrawn="1"/>
        </p:nvSpPr>
        <p:spPr>
          <a:xfrm flipV="1">
            <a:off x="1" y="6826448"/>
            <a:ext cx="12192000" cy="457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pic>
        <p:nvPicPr>
          <p:cNvPr id="5" name="Picture 4" descr="SLDT_Kitemark_WhiteOut.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82904" y="6402773"/>
            <a:ext cx="965994" cy="296463"/>
          </a:xfrm>
          <a:prstGeom prst="rect">
            <a:avLst/>
          </a:prstGeom>
        </p:spPr>
      </p:pic>
      <p:pic>
        <p:nvPicPr>
          <p:cNvPr id="6" name="Picture 5" descr="Tagline copy.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23774" y="6464924"/>
            <a:ext cx="3053543" cy="185637"/>
          </a:xfrm>
          <a:prstGeom prst="rect">
            <a:avLst/>
          </a:prstGeom>
        </p:spPr>
      </p:pic>
    </p:spTree>
    <p:extLst>
      <p:ext uri="{BB962C8B-B14F-4D97-AF65-F5344CB8AC3E}">
        <p14:creationId xmlns:p14="http://schemas.microsoft.com/office/powerpoint/2010/main" val="414088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jpeg"/><Relationship Id="rId4" Type="http://schemas.openxmlformats.org/officeDocument/2006/relationships/image" Target="../media/image10.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DT_Full_WhiteOu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770" y="1449913"/>
            <a:ext cx="5122644" cy="1726504"/>
          </a:xfrm>
          <a:prstGeom prst="rect">
            <a:avLst/>
          </a:prstGeom>
        </p:spPr>
      </p:pic>
      <p:pic>
        <p:nvPicPr>
          <p:cNvPr id="4" name="Picture 3" descr="Tag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4545" y="3643117"/>
            <a:ext cx="5133874" cy="312109"/>
          </a:xfrm>
          <a:prstGeom prst="rect">
            <a:avLst/>
          </a:prstGeom>
        </p:spPr>
      </p:pic>
      <p:sp>
        <p:nvSpPr>
          <p:cNvPr id="2" name="TextBox 1">
            <a:extLst>
              <a:ext uri="{FF2B5EF4-FFF2-40B4-BE49-F238E27FC236}">
                <a16:creationId xmlns:a16="http://schemas.microsoft.com/office/drawing/2014/main" id="{95B9FD48-295C-418E-A192-7321B0200B44}"/>
              </a:ext>
            </a:extLst>
          </p:cNvPr>
          <p:cNvSpPr txBox="1"/>
          <p:nvPr/>
        </p:nvSpPr>
        <p:spPr>
          <a:xfrm>
            <a:off x="2774731" y="4256690"/>
            <a:ext cx="6957848" cy="1446550"/>
          </a:xfrm>
          <a:prstGeom prst="rect">
            <a:avLst/>
          </a:prstGeom>
          <a:noFill/>
        </p:spPr>
        <p:txBody>
          <a:bodyPr wrap="square" rtlCol="0">
            <a:spAutoFit/>
          </a:bodyPr>
          <a:lstStyle/>
          <a:p>
            <a:r>
              <a:rPr lang="en-US" sz="4400" dirty="0">
                <a:solidFill>
                  <a:schemeClr val="bg1"/>
                </a:solidFill>
                <a:latin typeface="Franklin Gothic Demi Cond" panose="020B0706030402020204" pitchFamily="34" charset="0"/>
              </a:rPr>
              <a:t>Recruitment Information for the National Institute of Teaching</a:t>
            </a:r>
            <a:endParaRPr lang="en-GB" sz="4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111675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LDT BLurred Bgrd_Full_Lighter.jpg"/>
          <p:cNvPicPr>
            <a:picLocks noChangeAspect="1"/>
          </p:cNvPicPr>
          <p:nvPr/>
        </p:nvPicPr>
        <p:blipFill>
          <a:blip r:embed="rId2">
            <a:alphaModFix amt="68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descr="SLDT Title Page_Full With Footer Bar.jpg"/>
          <p:cNvPicPr>
            <a:picLocks noChangeAspect="1"/>
          </p:cNvPicPr>
          <p:nvPr/>
        </p:nvPicPr>
        <p:blipFill rotWithShape="1">
          <a:blip r:embed="rId3">
            <a:extLst>
              <a:ext uri="{28A0092B-C50C-407E-A947-70E740481C1C}">
                <a14:useLocalDpi xmlns:a14="http://schemas.microsoft.com/office/drawing/2010/main" val="0"/>
              </a:ext>
            </a:extLst>
          </a:blip>
          <a:srcRect t="90890" b="1"/>
          <a:stretch/>
        </p:blipFill>
        <p:spPr>
          <a:xfrm>
            <a:off x="0" y="6233221"/>
            <a:ext cx="12192000" cy="624778"/>
          </a:xfrm>
          <a:prstGeom prst="rect">
            <a:avLst/>
          </a:prstGeom>
        </p:spPr>
      </p:pic>
      <p:pic>
        <p:nvPicPr>
          <p:cNvPr id="16" name="Picture 15" descr="SLDT_Full_WhiteOu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0800" y="1622020"/>
            <a:ext cx="2421225" cy="816035"/>
          </a:xfrm>
          <a:prstGeom prst="rect">
            <a:avLst/>
          </a:prstGeom>
        </p:spPr>
      </p:pic>
      <p:pic>
        <p:nvPicPr>
          <p:cNvPr id="19" name="Picture 18" descr="SLDT_Kitemark_WhiteOu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2904" y="6402773"/>
            <a:ext cx="965994" cy="296463"/>
          </a:xfrm>
          <a:prstGeom prst="rect">
            <a:avLst/>
          </a:prstGeom>
        </p:spPr>
      </p:pic>
      <p:pic>
        <p:nvPicPr>
          <p:cNvPr id="20" name="Picture 19" descr="Tagline cop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3774" y="6464924"/>
            <a:ext cx="3053543" cy="185637"/>
          </a:xfrm>
          <a:prstGeom prst="rect">
            <a:avLst/>
          </a:prstGeom>
        </p:spPr>
      </p:pic>
      <p:sp>
        <p:nvSpPr>
          <p:cNvPr id="26" name="TextBox 25"/>
          <p:cNvSpPr txBox="1"/>
          <p:nvPr/>
        </p:nvSpPr>
        <p:spPr>
          <a:xfrm>
            <a:off x="13896722" y="6583680"/>
            <a:ext cx="184666" cy="369332"/>
          </a:xfrm>
          <a:prstGeom prst="rect">
            <a:avLst/>
          </a:prstGeom>
          <a:noFill/>
        </p:spPr>
        <p:txBody>
          <a:bodyPr wrap="none" rtlCol="0">
            <a:spAutoFit/>
          </a:bodyPr>
          <a:lstStyle/>
          <a:p>
            <a:endParaRPr lang="en-US"/>
          </a:p>
        </p:txBody>
      </p:sp>
      <p:sp>
        <p:nvSpPr>
          <p:cNvPr id="27" name="Rectangle 26"/>
          <p:cNvSpPr/>
          <p:nvPr/>
        </p:nvSpPr>
        <p:spPr>
          <a:xfrm>
            <a:off x="0" y="0"/>
            <a:ext cx="6276337" cy="6858000"/>
          </a:xfrm>
          <a:prstGeom prst="rect">
            <a:avLst/>
          </a:prstGeom>
          <a:solidFill>
            <a:srgbClr val="07111C">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2096223" y="2148499"/>
            <a:ext cx="3415609" cy="3712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GB" sz="1400" b="1" dirty="0">
                <a:solidFill>
                  <a:srgbClr val="FFFFFF"/>
                </a:solidFill>
                <a:ea typeface="Calibri" panose="020F0502020204030204" pitchFamily="34" charset="0"/>
                <a:cs typeface="Times New Roman" panose="02020603050405020304" pitchFamily="18" charset="0"/>
              </a:rPr>
              <a:t>School-Led Development Trust (SLDT) </a:t>
            </a:r>
            <a:br>
              <a:rPr lang="en-GB" sz="1400" b="1" dirty="0">
                <a:solidFill>
                  <a:srgbClr val="FFFFFF"/>
                </a:solidFill>
                <a:ea typeface="Calibri" panose="020F0502020204030204" pitchFamily="34" charset="0"/>
                <a:cs typeface="Times New Roman" panose="02020603050405020304" pitchFamily="18" charset="0"/>
              </a:rPr>
            </a:br>
            <a:r>
              <a:rPr lang="en-GB" sz="1400" dirty="0">
                <a:solidFill>
                  <a:srgbClr val="FFFFFF"/>
                </a:solidFill>
                <a:latin typeface="+mj-lt"/>
                <a:ea typeface="Calibri" panose="020F0502020204030204" pitchFamily="34" charset="0"/>
                <a:cs typeface="Times New Roman" panose="02020603050405020304" pitchFamily="18" charset="0"/>
              </a:rPr>
              <a:t>is a charitable company with an unswerving commitment to teacher education and ongoing professional development.</a:t>
            </a:r>
          </a:p>
          <a:p>
            <a:pPr marL="0" indent="0">
              <a:lnSpc>
                <a:spcPct val="100000"/>
              </a:lnSpc>
              <a:spcBef>
                <a:spcPts val="0"/>
              </a:spcBef>
              <a:spcAft>
                <a:spcPts val="1200"/>
              </a:spcAft>
              <a:buNone/>
            </a:pPr>
            <a:r>
              <a:rPr lang="en-GB" sz="1400" dirty="0">
                <a:solidFill>
                  <a:srgbClr val="FFFFFF"/>
                </a:solidFill>
                <a:latin typeface="+mj-lt"/>
                <a:ea typeface="Calibri" panose="020F0502020204030204" pitchFamily="34" charset="0"/>
                <a:cs typeface="Times New Roman" panose="02020603050405020304" pitchFamily="18" charset="0"/>
              </a:rPr>
              <a:t>SLDT’s four foundation partners are </a:t>
            </a:r>
            <a:br>
              <a:rPr lang="en-GB" sz="1400" dirty="0">
                <a:solidFill>
                  <a:srgbClr val="FFFFFF"/>
                </a:solidFill>
                <a:latin typeface="+mj-lt"/>
                <a:ea typeface="Calibri" panose="020F0502020204030204" pitchFamily="34" charset="0"/>
                <a:cs typeface="Times New Roman" panose="02020603050405020304" pitchFamily="18" charset="0"/>
              </a:rPr>
            </a:br>
            <a:r>
              <a:rPr lang="en-GB" sz="1400" dirty="0">
                <a:solidFill>
                  <a:srgbClr val="FFFFFF"/>
                </a:solidFill>
                <a:latin typeface="+mj-lt"/>
                <a:ea typeface="Calibri" panose="020F0502020204030204" pitchFamily="34" charset="0"/>
                <a:cs typeface="Times New Roman" panose="02020603050405020304" pitchFamily="18" charset="0"/>
              </a:rPr>
              <a:t>large, multi-academy trusts with outstanding track records in school-led university-accredited teacher development: </a:t>
            </a:r>
            <a:br>
              <a:rPr lang="en-GB" sz="1400" dirty="0">
                <a:solidFill>
                  <a:srgbClr val="FFFFFF"/>
                </a:solidFill>
                <a:latin typeface="+mj-lt"/>
                <a:ea typeface="Calibri" panose="020F0502020204030204" pitchFamily="34" charset="0"/>
                <a:cs typeface="Times New Roman" panose="02020603050405020304" pitchFamily="18" charset="0"/>
              </a:rPr>
            </a:br>
            <a:r>
              <a:rPr lang="en-GB" sz="1400" b="1" dirty="0">
                <a:solidFill>
                  <a:srgbClr val="FFFFFF"/>
                </a:solidFill>
                <a:ea typeface="Calibri" panose="020F0502020204030204" pitchFamily="34" charset="0"/>
                <a:cs typeface="Times New Roman" panose="02020603050405020304" pitchFamily="18" charset="0"/>
              </a:rPr>
              <a:t>Harris Federation, Oasis Community Learning, Outwood Grange Academies Trust and Star Academies.</a:t>
            </a:r>
          </a:p>
          <a:p>
            <a:pPr marL="0" indent="0">
              <a:lnSpc>
                <a:spcPct val="100000"/>
              </a:lnSpc>
              <a:spcBef>
                <a:spcPts val="0"/>
              </a:spcBef>
              <a:spcAft>
                <a:spcPts val="1200"/>
              </a:spcAft>
              <a:buNone/>
            </a:pPr>
            <a:r>
              <a:rPr lang="en-GB" sz="1400" dirty="0">
                <a:solidFill>
                  <a:srgbClr val="FFFFFF"/>
                </a:solidFill>
                <a:latin typeface="+mj-lt"/>
                <a:ea typeface="Calibri" panose="020F0502020204030204" pitchFamily="34" charset="0"/>
                <a:cs typeface="Times New Roman" panose="02020603050405020304" pitchFamily="18" charset="0"/>
              </a:rPr>
              <a:t>We have joined together to form a proposition to lead and operate the transformative </a:t>
            </a:r>
            <a:r>
              <a:rPr lang="en-GB" sz="1400" b="1" dirty="0">
                <a:solidFill>
                  <a:srgbClr val="FFFFFF"/>
                </a:solidFill>
                <a:latin typeface="+mj-lt"/>
                <a:ea typeface="Calibri" panose="020F0502020204030204" pitchFamily="34" charset="0"/>
                <a:cs typeface="Times New Roman" panose="02020603050405020304" pitchFamily="18" charset="0"/>
              </a:rPr>
              <a:t>National</a:t>
            </a:r>
            <a:r>
              <a:rPr lang="en-GB" sz="1400" dirty="0">
                <a:solidFill>
                  <a:srgbClr val="FFFFFF"/>
                </a:solidFill>
                <a:latin typeface="+mj-lt"/>
                <a:ea typeface="Calibri" panose="020F0502020204030204" pitchFamily="34" charset="0"/>
                <a:cs typeface="Times New Roman" panose="02020603050405020304" pitchFamily="18" charset="0"/>
              </a:rPr>
              <a:t> </a:t>
            </a:r>
            <a:r>
              <a:rPr lang="en-GB" sz="1400" b="1" dirty="0">
                <a:solidFill>
                  <a:srgbClr val="FFFFFF"/>
                </a:solidFill>
                <a:ea typeface="Calibri" panose="020F0502020204030204" pitchFamily="34" charset="0"/>
                <a:cs typeface="Times New Roman" panose="02020603050405020304" pitchFamily="18" charset="0"/>
              </a:rPr>
              <a:t>Institute of Teaching.</a:t>
            </a:r>
          </a:p>
        </p:txBody>
      </p:sp>
      <p:sp>
        <p:nvSpPr>
          <p:cNvPr id="28" name="Title 1"/>
          <p:cNvSpPr txBox="1">
            <a:spLocks/>
          </p:cNvSpPr>
          <p:nvPr/>
        </p:nvSpPr>
        <p:spPr>
          <a:xfrm>
            <a:off x="2051378" y="1217745"/>
            <a:ext cx="3892343" cy="5576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a:solidFill>
                  <a:schemeClr val="bg1"/>
                </a:solidFill>
              </a:rPr>
              <a:t>Who We Are</a:t>
            </a:r>
          </a:p>
        </p:txBody>
      </p:sp>
      <p:cxnSp>
        <p:nvCxnSpPr>
          <p:cNvPr id="29" name="Straight Connector 28">
            <a:extLst>
              <a:ext uri="{FF2B5EF4-FFF2-40B4-BE49-F238E27FC236}">
                <a16:creationId xmlns:a16="http://schemas.microsoft.com/office/drawing/2014/main" id="{740B60FD-EA4D-4D67-B5F2-F9CDA7965045}"/>
              </a:ext>
            </a:extLst>
          </p:cNvPr>
          <p:cNvCxnSpPr/>
          <p:nvPr/>
        </p:nvCxnSpPr>
        <p:spPr>
          <a:xfrm>
            <a:off x="2166024" y="1916685"/>
            <a:ext cx="2273035" cy="0"/>
          </a:xfrm>
          <a:prstGeom prst="line">
            <a:avLst/>
          </a:prstGeom>
          <a:ln w="38100" cap="rnd"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flipV="1">
            <a:off x="1" y="6859499"/>
            <a:ext cx="12192000" cy="457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40" name="Line"/>
          <p:cNvSpPr/>
          <p:nvPr/>
        </p:nvSpPr>
        <p:spPr>
          <a:xfrm>
            <a:off x="6936171" y="3458188"/>
            <a:ext cx="1260926" cy="0"/>
          </a:xfrm>
          <a:prstGeom prst="line">
            <a:avLst/>
          </a:prstGeom>
          <a:noFill/>
          <a:ln w="762000" cap="rnd">
            <a:solidFill>
              <a:srgbClr val="FFFFFF"/>
            </a:solidFill>
            <a:prstDash val="solid"/>
            <a:miter lim="800000"/>
          </a:ln>
          <a:effectLst/>
        </p:spPr>
        <p:txBody>
          <a:bodyPr wrap="square" lIns="45719" tIns="45719" rIns="45719" bIns="45719" numCol="1" anchor="t">
            <a:noAutofit/>
          </a:bodyPr>
          <a:lstStyle/>
          <a:p>
            <a:endParaRPr/>
          </a:p>
        </p:txBody>
      </p:sp>
      <p:pic>
        <p:nvPicPr>
          <p:cNvPr id="37" name="Picture 36" descr="Star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115" y="3209436"/>
            <a:ext cx="1112537" cy="475309"/>
          </a:xfrm>
          <a:prstGeom prst="rect">
            <a:avLst/>
          </a:prstGeom>
        </p:spPr>
      </p:pic>
      <p:sp>
        <p:nvSpPr>
          <p:cNvPr id="41" name="Line"/>
          <p:cNvSpPr/>
          <p:nvPr/>
        </p:nvSpPr>
        <p:spPr>
          <a:xfrm>
            <a:off x="9108769" y="3458188"/>
            <a:ext cx="1260926" cy="0"/>
          </a:xfrm>
          <a:prstGeom prst="line">
            <a:avLst/>
          </a:prstGeom>
          <a:noFill/>
          <a:ln w="762000" cap="rnd">
            <a:solidFill>
              <a:srgbClr val="FFFFFF"/>
            </a:solidFill>
            <a:prstDash val="solid"/>
            <a:miter lim="800000"/>
          </a:ln>
          <a:effectLst/>
        </p:spPr>
        <p:txBody>
          <a:bodyPr wrap="square" lIns="45719" tIns="45719" rIns="45719" bIns="45719" numCol="1" anchor="t">
            <a:noAutofit/>
          </a:bodyPr>
          <a:lstStyle/>
          <a:p>
            <a:endParaRPr/>
          </a:p>
        </p:txBody>
      </p:sp>
      <p:sp>
        <p:nvSpPr>
          <p:cNvPr id="43" name="Line"/>
          <p:cNvSpPr/>
          <p:nvPr/>
        </p:nvSpPr>
        <p:spPr>
          <a:xfrm>
            <a:off x="6936171" y="4455333"/>
            <a:ext cx="1260926" cy="0"/>
          </a:xfrm>
          <a:prstGeom prst="line">
            <a:avLst/>
          </a:prstGeom>
          <a:noFill/>
          <a:ln w="762000" cap="rnd">
            <a:solidFill>
              <a:srgbClr val="FFFFFF"/>
            </a:solidFill>
            <a:prstDash val="solid"/>
            <a:miter lim="800000"/>
          </a:ln>
          <a:effectLst/>
        </p:spPr>
        <p:txBody>
          <a:bodyPr wrap="square" lIns="45719" tIns="45719" rIns="45719" bIns="45719" numCol="1" anchor="t">
            <a:noAutofit/>
          </a:bodyPr>
          <a:lstStyle/>
          <a:p>
            <a:endParaRPr/>
          </a:p>
        </p:txBody>
      </p:sp>
      <p:sp>
        <p:nvSpPr>
          <p:cNvPr id="44" name="Line"/>
          <p:cNvSpPr/>
          <p:nvPr/>
        </p:nvSpPr>
        <p:spPr>
          <a:xfrm>
            <a:off x="9108769" y="4455333"/>
            <a:ext cx="1260926" cy="0"/>
          </a:xfrm>
          <a:prstGeom prst="line">
            <a:avLst/>
          </a:prstGeom>
          <a:noFill/>
          <a:ln w="762000" cap="rnd">
            <a:solidFill>
              <a:srgbClr val="FFFFFF"/>
            </a:solidFill>
            <a:prstDash val="solid"/>
            <a:miter lim="800000"/>
          </a:ln>
          <a:effectLst/>
        </p:spPr>
        <p:txBody>
          <a:bodyPr wrap="square" lIns="45719" tIns="45719" rIns="45719" bIns="45719" numCol="1" anchor="t">
            <a:noAutofit/>
          </a:bodyPr>
          <a:lstStyle/>
          <a:p>
            <a:endParaRPr/>
          </a:p>
        </p:txBody>
      </p:sp>
      <p:pic>
        <p:nvPicPr>
          <p:cNvPr id="38" name="Picture 37" descr="Oasis 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5079" y="4161394"/>
            <a:ext cx="874584" cy="627061"/>
          </a:xfrm>
          <a:prstGeom prst="rect">
            <a:avLst/>
          </a:prstGeom>
        </p:spPr>
      </p:pic>
      <p:pic>
        <p:nvPicPr>
          <p:cNvPr id="39" name="Picture 38" descr="OGAT-Students-First-Transparent-72dpi-RGB.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9773" y="3253843"/>
            <a:ext cx="1223063" cy="381803"/>
          </a:xfrm>
          <a:prstGeom prst="rect">
            <a:avLst/>
          </a:prstGeom>
        </p:spPr>
      </p:pic>
      <p:pic>
        <p:nvPicPr>
          <p:cNvPr id="45" name="Picture 44" descr="Harris_Federation_Logo_CMYK_Coate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53665" y="4303471"/>
            <a:ext cx="1648655" cy="272904"/>
          </a:xfrm>
          <a:prstGeom prst="rect">
            <a:avLst/>
          </a:prstGeom>
        </p:spPr>
      </p:pic>
    </p:spTree>
    <p:extLst>
      <p:ext uri="{BB962C8B-B14F-4D97-AF65-F5344CB8AC3E}">
        <p14:creationId xmlns:p14="http://schemas.microsoft.com/office/powerpoint/2010/main" val="224945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LDT BLurred Bgrd_Full_Lighter.jpg"/>
          <p:cNvPicPr>
            <a:picLocks noChangeAspect="1"/>
          </p:cNvPicPr>
          <p:nvPr/>
        </p:nvPicPr>
        <p:blipFill>
          <a:blip r:embed="rId2">
            <a:alphaModFix amt="68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descr="SLDT Title Page_Full With Footer Bar.jpg"/>
          <p:cNvPicPr>
            <a:picLocks noChangeAspect="1"/>
          </p:cNvPicPr>
          <p:nvPr/>
        </p:nvPicPr>
        <p:blipFill rotWithShape="1">
          <a:blip r:embed="rId3">
            <a:extLst>
              <a:ext uri="{28A0092B-C50C-407E-A947-70E740481C1C}">
                <a14:useLocalDpi xmlns:a14="http://schemas.microsoft.com/office/drawing/2010/main" val="0"/>
              </a:ext>
            </a:extLst>
          </a:blip>
          <a:srcRect t="90890" b="1"/>
          <a:stretch/>
        </p:blipFill>
        <p:spPr>
          <a:xfrm>
            <a:off x="0" y="6233221"/>
            <a:ext cx="12192000" cy="624778"/>
          </a:xfrm>
          <a:prstGeom prst="rect">
            <a:avLst/>
          </a:prstGeom>
        </p:spPr>
      </p:pic>
      <p:sp>
        <p:nvSpPr>
          <p:cNvPr id="23" name="Rectangle 22"/>
          <p:cNvSpPr/>
          <p:nvPr/>
        </p:nvSpPr>
        <p:spPr>
          <a:xfrm>
            <a:off x="0" y="0"/>
            <a:ext cx="7383019" cy="6858000"/>
          </a:xfrm>
          <a:prstGeom prst="rect">
            <a:avLst/>
          </a:prstGeom>
          <a:solidFill>
            <a:srgbClr val="07111C">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14_5_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353" y="422520"/>
            <a:ext cx="4691464" cy="6435480"/>
          </a:xfrm>
          <a:prstGeom prst="rect">
            <a:avLst/>
          </a:prstGeom>
        </p:spPr>
      </p:pic>
      <p:pic>
        <p:nvPicPr>
          <p:cNvPr id="19" name="Picture 18" descr="SLDT_Kitemark_WhiteOu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2904" y="6402773"/>
            <a:ext cx="965994" cy="296463"/>
          </a:xfrm>
          <a:prstGeom prst="rect">
            <a:avLst/>
          </a:prstGeom>
        </p:spPr>
      </p:pic>
      <p:pic>
        <p:nvPicPr>
          <p:cNvPr id="20" name="Picture 19" descr="Tagline cop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3774" y="6464924"/>
            <a:ext cx="3053543" cy="185637"/>
          </a:xfrm>
          <a:prstGeom prst="rect">
            <a:avLst/>
          </a:prstGeom>
        </p:spPr>
      </p:pic>
      <p:sp>
        <p:nvSpPr>
          <p:cNvPr id="17" name="Rectangle 16"/>
          <p:cNvSpPr/>
          <p:nvPr/>
        </p:nvSpPr>
        <p:spPr>
          <a:xfrm flipV="1">
            <a:off x="1" y="6826448"/>
            <a:ext cx="12192000" cy="457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24" name="Content Placeholder 2"/>
          <p:cNvSpPr txBox="1">
            <a:spLocks/>
          </p:cNvSpPr>
          <p:nvPr/>
        </p:nvSpPr>
        <p:spPr>
          <a:xfrm>
            <a:off x="2131260" y="2216700"/>
            <a:ext cx="4021769" cy="6729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GB" sz="1400" dirty="0">
                <a:solidFill>
                  <a:srgbClr val="FFFFFF"/>
                </a:solidFill>
                <a:latin typeface="+mj-lt"/>
                <a:ea typeface="Calibri" panose="020F0502020204030204" pitchFamily="34" charset="0"/>
                <a:cs typeface="Times New Roman" panose="02020603050405020304" pitchFamily="18" charset="0"/>
              </a:rPr>
              <a:t>The National Institute of Teaching’s moral imperative, drive, and aspiration are captured in our vision statement, which will be at the heart of the Institute:</a:t>
            </a:r>
          </a:p>
        </p:txBody>
      </p:sp>
      <p:sp>
        <p:nvSpPr>
          <p:cNvPr id="25" name="TextBox 24">
            <a:extLst>
              <a:ext uri="{FF2B5EF4-FFF2-40B4-BE49-F238E27FC236}">
                <a16:creationId xmlns:a16="http://schemas.microsoft.com/office/drawing/2014/main" id="{ED03AD40-9F39-4344-BBCB-FA48FD901E6C}"/>
              </a:ext>
            </a:extLst>
          </p:cNvPr>
          <p:cNvSpPr txBox="1"/>
          <p:nvPr/>
        </p:nvSpPr>
        <p:spPr>
          <a:xfrm>
            <a:off x="2125524" y="3105676"/>
            <a:ext cx="4727148"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GB" sz="2300" b="1">
                <a:solidFill>
                  <a:srgbClr val="FFFFFF"/>
                </a:solidFill>
                <a:ea typeface="Calibri" panose="020F0502020204030204" pitchFamily="34" charset="0"/>
                <a:cs typeface="Times New Roman" panose="02020603050405020304" pitchFamily="18" charset="0"/>
              </a:rPr>
              <a:t>Our world-class, school-led, professional development journey </a:t>
            </a:r>
            <a:br>
              <a:rPr lang="en-GB" sz="2300" b="1">
                <a:solidFill>
                  <a:srgbClr val="FFFFFF"/>
                </a:solidFill>
                <a:ea typeface="Calibri" panose="020F0502020204030204" pitchFamily="34" charset="0"/>
                <a:cs typeface="Times New Roman" panose="02020603050405020304" pitchFamily="18" charset="0"/>
              </a:rPr>
            </a:br>
            <a:r>
              <a:rPr lang="en-GB" sz="2300" b="1">
                <a:solidFill>
                  <a:srgbClr val="FFFFFF"/>
                </a:solidFill>
                <a:ea typeface="Calibri" panose="020F0502020204030204" pitchFamily="34" charset="0"/>
                <a:cs typeface="Times New Roman" panose="02020603050405020304" pitchFamily="18" charset="0"/>
              </a:rPr>
              <a:t>will enable and inspire the </a:t>
            </a:r>
            <a:br>
              <a:rPr lang="en-GB" sz="2300" b="1">
                <a:solidFill>
                  <a:srgbClr val="FFFFFF"/>
                </a:solidFill>
                <a:ea typeface="Calibri" panose="020F0502020204030204" pitchFamily="34" charset="0"/>
                <a:cs typeface="Times New Roman" panose="02020603050405020304" pitchFamily="18" charset="0"/>
              </a:rPr>
            </a:br>
            <a:r>
              <a:rPr lang="en-GB" sz="2300" b="1">
                <a:solidFill>
                  <a:srgbClr val="FFFFFF"/>
                </a:solidFill>
                <a:ea typeface="Calibri" panose="020F0502020204030204" pitchFamily="34" charset="0"/>
                <a:cs typeface="Times New Roman" panose="02020603050405020304" pitchFamily="18" charset="0"/>
              </a:rPr>
              <a:t>nation’s school workforce to transform the lives of children. </a:t>
            </a:r>
            <a:endParaRPr lang="en-GB" sz="2300">
              <a:solidFill>
                <a:srgbClr val="FFFFFF"/>
              </a:solidFill>
              <a:ea typeface="Calibri" panose="020F0502020204030204" pitchFamily="34" charset="0"/>
              <a:cs typeface="Times New Roman" panose="02020603050405020304" pitchFamily="18" charset="0"/>
            </a:endParaRPr>
          </a:p>
        </p:txBody>
      </p:sp>
      <p:sp>
        <p:nvSpPr>
          <p:cNvPr id="28" name="Title 1"/>
          <p:cNvSpPr txBox="1">
            <a:spLocks/>
          </p:cNvSpPr>
          <p:nvPr/>
        </p:nvSpPr>
        <p:spPr>
          <a:xfrm>
            <a:off x="2051378" y="1217745"/>
            <a:ext cx="3892343" cy="5576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a:solidFill>
                  <a:schemeClr val="bg1"/>
                </a:solidFill>
              </a:rPr>
              <a:t>Our Vision</a:t>
            </a:r>
          </a:p>
        </p:txBody>
      </p:sp>
      <p:cxnSp>
        <p:nvCxnSpPr>
          <p:cNvPr id="29" name="Straight Connector 28">
            <a:extLst>
              <a:ext uri="{FF2B5EF4-FFF2-40B4-BE49-F238E27FC236}">
                <a16:creationId xmlns:a16="http://schemas.microsoft.com/office/drawing/2014/main" id="{740B60FD-EA4D-4D67-B5F2-F9CDA7965045}"/>
              </a:ext>
            </a:extLst>
          </p:cNvPr>
          <p:cNvCxnSpPr/>
          <p:nvPr/>
        </p:nvCxnSpPr>
        <p:spPr>
          <a:xfrm>
            <a:off x="2166024" y="1916685"/>
            <a:ext cx="1804468" cy="0"/>
          </a:xfrm>
          <a:prstGeom prst="line">
            <a:avLst/>
          </a:prstGeom>
          <a:ln w="38100" cap="rnd"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88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LDT BLurred Bgrd_Full_Lighter.jpg"/>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descr="SLDT Title Page_Full With Footer Bar.jpg"/>
          <p:cNvPicPr>
            <a:picLocks noChangeAspect="1"/>
          </p:cNvPicPr>
          <p:nvPr/>
        </p:nvPicPr>
        <p:blipFill rotWithShape="1">
          <a:blip r:embed="rId3">
            <a:extLst>
              <a:ext uri="{28A0092B-C50C-407E-A947-70E740481C1C}">
                <a14:useLocalDpi xmlns:a14="http://schemas.microsoft.com/office/drawing/2010/main" val="0"/>
              </a:ext>
            </a:extLst>
          </a:blip>
          <a:srcRect t="90890" b="1"/>
          <a:stretch/>
        </p:blipFill>
        <p:spPr>
          <a:xfrm>
            <a:off x="0" y="6233221"/>
            <a:ext cx="12192000" cy="624778"/>
          </a:xfrm>
          <a:prstGeom prst="rect">
            <a:avLst/>
          </a:prstGeom>
        </p:spPr>
      </p:pic>
      <p:sp>
        <p:nvSpPr>
          <p:cNvPr id="23" name="Rectangle 22"/>
          <p:cNvSpPr/>
          <p:nvPr/>
        </p:nvSpPr>
        <p:spPr>
          <a:xfrm>
            <a:off x="0" y="0"/>
            <a:ext cx="7383019" cy="6858000"/>
          </a:xfrm>
          <a:prstGeom prst="rect">
            <a:avLst/>
          </a:prstGeom>
          <a:solidFill>
            <a:srgbClr val="07111C">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LDT_Kitemark_WhiteOu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2904" y="6402773"/>
            <a:ext cx="965994" cy="296463"/>
          </a:xfrm>
          <a:prstGeom prst="rect">
            <a:avLst/>
          </a:prstGeom>
        </p:spPr>
      </p:pic>
      <p:pic>
        <p:nvPicPr>
          <p:cNvPr id="20" name="Picture 19" descr="Tagline cop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3774" y="6464924"/>
            <a:ext cx="3053543" cy="185637"/>
          </a:xfrm>
          <a:prstGeom prst="rect">
            <a:avLst/>
          </a:prstGeom>
        </p:spPr>
      </p:pic>
      <p:sp>
        <p:nvSpPr>
          <p:cNvPr id="5" name="TextBox 4">
            <a:extLst>
              <a:ext uri="{FF2B5EF4-FFF2-40B4-BE49-F238E27FC236}">
                <a16:creationId xmlns:a16="http://schemas.microsoft.com/office/drawing/2014/main" id="{ED03AD40-9F39-4344-BBCB-FA48FD901E6C}"/>
              </a:ext>
            </a:extLst>
          </p:cNvPr>
          <p:cNvSpPr txBox="1"/>
          <p:nvPr/>
        </p:nvSpPr>
        <p:spPr>
          <a:xfrm>
            <a:off x="683172" y="2131682"/>
            <a:ext cx="4742345" cy="358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0"/>
              </a:spcBef>
              <a:spcAft>
                <a:spcPts val="1200"/>
              </a:spcAft>
            </a:pPr>
            <a:r>
              <a:rPr lang="en-US" sz="1400" b="1" dirty="0">
                <a:solidFill>
                  <a:srgbClr val="FFFFFF"/>
                </a:solidFill>
                <a:latin typeface="+mj-lt"/>
              </a:rPr>
              <a:t>Whilst the contract to deliver the National Institute of Teaching has not yet been awarded, we are confident in the vision and uniqueness of our bid and want to ensure we are ready to deliver on our promises.  We are, therefore, seeking to recruit highly experienced colleagues to key roles.  Formal offers of employment, will be subject to contract.</a:t>
            </a:r>
          </a:p>
          <a:p>
            <a:pPr>
              <a:lnSpc>
                <a:spcPct val="90000"/>
              </a:lnSpc>
              <a:spcBef>
                <a:spcPts val="0"/>
              </a:spcBef>
              <a:spcAft>
                <a:spcPts val="1200"/>
              </a:spcAft>
            </a:pPr>
            <a:r>
              <a:rPr lang="en-US" sz="1400" dirty="0">
                <a:solidFill>
                  <a:srgbClr val="FFFFFF"/>
                </a:solidFill>
                <a:latin typeface="+mj-lt"/>
              </a:rPr>
              <a:t>The National Institute of Teaching will place the life of every child and young person at its heart. Through wholehearted commitment and academic excellence, we will inspire ambition and nurture the talents of teachers and leaders at all stages of their career, so they can provide children and young people with the world class education they deserve.</a:t>
            </a:r>
          </a:p>
          <a:p>
            <a:pPr>
              <a:spcBef>
                <a:spcPts val="0"/>
              </a:spcBef>
              <a:spcAft>
                <a:spcPts val="1000"/>
              </a:spcAft>
            </a:pPr>
            <a:r>
              <a:rPr lang="en-US" sz="1400" dirty="0">
                <a:solidFill>
                  <a:srgbClr val="FFFFFF"/>
                </a:solidFill>
                <a:latin typeface="+mj-lt"/>
              </a:rPr>
              <a:t>The Institute will be at the forefront of educational development. We will transform teacher development to be truly world-class, providing a coherent golden thread that delivers renowned, accredited, professional pathways.</a:t>
            </a:r>
            <a:endParaRPr lang="en-GB" sz="1400" dirty="0">
              <a:solidFill>
                <a:srgbClr val="FFFFFF"/>
              </a:solidFill>
              <a:latin typeface="+mj-lt"/>
              <a:ea typeface="Calibri" panose="020F0502020204030204" pitchFamily="34" charset="0"/>
              <a:cs typeface="Times New Roman" panose="02020603050405020304" pitchFamily="18" charset="0"/>
            </a:endParaRPr>
          </a:p>
        </p:txBody>
      </p:sp>
      <p:sp>
        <p:nvSpPr>
          <p:cNvPr id="17" name="Rectangle 16"/>
          <p:cNvSpPr/>
          <p:nvPr/>
        </p:nvSpPr>
        <p:spPr>
          <a:xfrm flipV="1">
            <a:off x="1" y="6826448"/>
            <a:ext cx="12192000" cy="457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6" name="Title 1"/>
          <p:cNvSpPr txBox="1">
            <a:spLocks/>
          </p:cNvSpPr>
          <p:nvPr/>
        </p:nvSpPr>
        <p:spPr>
          <a:xfrm>
            <a:off x="557048" y="1217745"/>
            <a:ext cx="6348249" cy="5576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chemeClr val="bg1"/>
                </a:solidFill>
              </a:rPr>
              <a:t>The National Institute of Teaching</a:t>
            </a:r>
          </a:p>
        </p:txBody>
      </p:sp>
      <p:cxnSp>
        <p:nvCxnSpPr>
          <p:cNvPr id="21" name="Straight Connector 20">
            <a:extLst>
              <a:ext uri="{FF2B5EF4-FFF2-40B4-BE49-F238E27FC236}">
                <a16:creationId xmlns:a16="http://schemas.microsoft.com/office/drawing/2014/main" id="{740B60FD-EA4D-4D67-B5F2-F9CDA7965045}"/>
              </a:ext>
            </a:extLst>
          </p:cNvPr>
          <p:cNvCxnSpPr>
            <a:cxnSpLocks/>
          </p:cNvCxnSpPr>
          <p:nvPr/>
        </p:nvCxnSpPr>
        <p:spPr>
          <a:xfrm>
            <a:off x="767255" y="1916685"/>
            <a:ext cx="5686097" cy="0"/>
          </a:xfrm>
          <a:prstGeom prst="line">
            <a:avLst/>
          </a:prstGeom>
          <a:ln w="38100" cap="rnd"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6" name="Picture 5" descr="Harris_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0300" y="1047966"/>
            <a:ext cx="4538026" cy="4538026"/>
          </a:xfrm>
          <a:prstGeom prst="rect">
            <a:avLst/>
          </a:prstGeom>
        </p:spPr>
      </p:pic>
    </p:spTree>
    <p:extLst>
      <p:ext uri="{BB962C8B-B14F-4D97-AF65-F5344CB8AC3E}">
        <p14:creationId xmlns:p14="http://schemas.microsoft.com/office/powerpoint/2010/main" val="136489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LDT BLurred Bgrd_Full_Lighter.jpg"/>
          <p:cNvPicPr>
            <a:picLocks noChangeAspect="1"/>
          </p:cNvPicPr>
          <p:nvPr/>
        </p:nvPicPr>
        <p:blipFill rotWithShape="1">
          <a:blip r:embed="rId2">
            <a:extLst>
              <a:ext uri="{28A0092B-C50C-407E-A947-70E740481C1C}">
                <a14:useLocalDpi xmlns:a14="http://schemas.microsoft.com/office/drawing/2010/main" val="0"/>
              </a:ext>
            </a:extLst>
          </a:blip>
          <a:srcRect b="74112"/>
          <a:stretch/>
        </p:blipFill>
        <p:spPr>
          <a:xfrm>
            <a:off x="0" y="0"/>
            <a:ext cx="12192000" cy="1775374"/>
          </a:xfrm>
          <a:prstGeom prst="rect">
            <a:avLst/>
          </a:prstGeom>
        </p:spPr>
      </p:pic>
      <p:sp>
        <p:nvSpPr>
          <p:cNvPr id="2" name="Title 1"/>
          <p:cNvSpPr>
            <a:spLocks noGrp="1"/>
          </p:cNvSpPr>
          <p:nvPr>
            <p:ph type="title"/>
          </p:nvPr>
        </p:nvSpPr>
        <p:spPr>
          <a:xfrm>
            <a:off x="1873250" y="198005"/>
            <a:ext cx="8307917" cy="1325563"/>
          </a:xfrm>
        </p:spPr>
        <p:txBody>
          <a:bodyPr/>
          <a:lstStyle/>
          <a:p>
            <a:r>
              <a:rPr lang="en-US">
                <a:solidFill>
                  <a:srgbClr val="FFFFFF"/>
                </a:solidFill>
              </a:rPr>
              <a:t>Our Values</a:t>
            </a:r>
          </a:p>
        </p:txBody>
      </p:sp>
      <p:sp>
        <p:nvSpPr>
          <p:cNvPr id="4" name="Rectangle 3"/>
          <p:cNvSpPr/>
          <p:nvPr/>
        </p:nvSpPr>
        <p:spPr>
          <a:xfrm>
            <a:off x="1867630" y="1995151"/>
            <a:ext cx="2812216" cy="1287532"/>
          </a:xfrm>
          <a:prstGeom prst="rect">
            <a:avLst/>
          </a:prstGeom>
        </p:spPr>
        <p:txBody>
          <a:bodyPr wrap="square">
            <a:spAutoFit/>
          </a:bodyPr>
          <a:lstStyle/>
          <a:p>
            <a:pPr>
              <a:spcAft>
                <a:spcPts val="200"/>
              </a:spcAft>
            </a:pPr>
            <a:r>
              <a:rPr lang="en-GB" sz="2000" b="1">
                <a:solidFill>
                  <a:srgbClr val="19A38C"/>
                </a:solidFill>
                <a:latin typeface="Calibri" panose="020F0502020204030204" pitchFamily="34" charset="0"/>
                <a:ea typeface="Calibri" panose="020F0502020204030204" pitchFamily="34" charset="0"/>
                <a:cs typeface="Times New Roman" panose="02020603050405020304" pitchFamily="18" charset="0"/>
              </a:rPr>
              <a:t>Child-</a:t>
            </a:r>
            <a:r>
              <a:rPr lang="en-GB" sz="2000" b="1" err="1">
                <a:solidFill>
                  <a:srgbClr val="19A38C"/>
                </a:solidFill>
                <a:latin typeface="Calibri" panose="020F0502020204030204" pitchFamily="34" charset="0"/>
                <a:ea typeface="Calibri" panose="020F0502020204030204" pitchFamily="34" charset="0"/>
                <a:cs typeface="Times New Roman" panose="02020603050405020304" pitchFamily="18" charset="0"/>
              </a:rPr>
              <a:t>Centredness</a:t>
            </a:r>
            <a:r>
              <a:rPr lang="en-GB" sz="2000" b="1">
                <a:solidFill>
                  <a:srgbClr val="19A38C"/>
                </a:solidFill>
                <a:latin typeface="Calibri" panose="020F0502020204030204" pitchFamily="34" charset="0"/>
                <a:ea typeface="Calibri" panose="020F0502020204030204" pitchFamily="34" charset="0"/>
                <a:cs typeface="Times New Roman" panose="02020603050405020304" pitchFamily="18" charset="0"/>
              </a:rPr>
              <a:t>:</a:t>
            </a:r>
            <a:r>
              <a:rPr lang="en-GB" sz="2000">
                <a:solidFill>
                  <a:srgbClr val="19A38C"/>
                </a:solidFill>
                <a:latin typeface="Calibri" panose="020F0502020204030204" pitchFamily="34" charset="0"/>
                <a:ea typeface="Calibri" panose="020F0502020204030204" pitchFamily="34" charset="0"/>
                <a:cs typeface="Times New Roman" panose="02020603050405020304" pitchFamily="18" charset="0"/>
              </a:rPr>
              <a:t> </a:t>
            </a:r>
          </a:p>
          <a:p>
            <a:pPr>
              <a:spcAft>
                <a:spcPts val="200"/>
              </a:spcAft>
            </a:pPr>
            <a: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t>We will put children at the centre </a:t>
            </a:r>
            <a:b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br>
            <a: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t>of our delivery. Our work will boost engagement, improve achievement, and enhance life chances.</a:t>
            </a:r>
          </a:p>
        </p:txBody>
      </p:sp>
      <p:sp>
        <p:nvSpPr>
          <p:cNvPr id="5" name="Rectangle 4"/>
          <p:cNvSpPr/>
          <p:nvPr/>
        </p:nvSpPr>
        <p:spPr>
          <a:xfrm>
            <a:off x="4836749" y="1995151"/>
            <a:ext cx="2600549" cy="1287532"/>
          </a:xfrm>
          <a:prstGeom prst="rect">
            <a:avLst/>
          </a:prstGeom>
        </p:spPr>
        <p:txBody>
          <a:bodyPr wrap="square">
            <a:spAutoFit/>
          </a:bodyPr>
          <a:lstStyle/>
          <a:p>
            <a:pPr>
              <a:spcAft>
                <a:spcPts val="200"/>
              </a:spcAft>
            </a:pPr>
            <a:r>
              <a:rPr lang="en-GB" sz="2000" b="1">
                <a:solidFill>
                  <a:srgbClr val="19A38C"/>
                </a:solidFill>
                <a:latin typeface="Calibri" panose="020F0502020204030204" pitchFamily="34" charset="0"/>
                <a:ea typeface="Calibri" panose="020F0502020204030204" pitchFamily="34" charset="0"/>
                <a:cs typeface="Times New Roman" panose="02020603050405020304" pitchFamily="18" charset="0"/>
              </a:rPr>
              <a:t>Ambition:  </a:t>
            </a:r>
          </a:p>
          <a:p>
            <a:pPr>
              <a:spcAft>
                <a:spcPts val="200"/>
              </a:spcAft>
            </a:pPr>
            <a: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t>We will reduce inequalities and enhance social mobility by developing excellent teachers and leaders who change lives.</a:t>
            </a:r>
          </a:p>
        </p:txBody>
      </p:sp>
      <p:sp>
        <p:nvSpPr>
          <p:cNvPr id="6" name="Rectangle 5"/>
          <p:cNvSpPr/>
          <p:nvPr/>
        </p:nvSpPr>
        <p:spPr>
          <a:xfrm>
            <a:off x="7757748" y="1995151"/>
            <a:ext cx="2939216" cy="1287532"/>
          </a:xfrm>
          <a:prstGeom prst="rect">
            <a:avLst/>
          </a:prstGeom>
        </p:spPr>
        <p:txBody>
          <a:bodyPr wrap="square">
            <a:spAutoFit/>
          </a:bodyPr>
          <a:lstStyle/>
          <a:p>
            <a:pPr>
              <a:spcAft>
                <a:spcPts val="200"/>
              </a:spcAft>
            </a:pPr>
            <a:r>
              <a:rPr lang="en-GB" sz="2000" b="1">
                <a:solidFill>
                  <a:srgbClr val="19A38C"/>
                </a:solidFill>
                <a:latin typeface="Calibri" panose="020F0502020204030204" pitchFamily="34" charset="0"/>
                <a:ea typeface="Calibri" panose="020F0502020204030204" pitchFamily="34" charset="0"/>
                <a:cs typeface="Times New Roman" panose="02020603050405020304" pitchFamily="18" charset="0"/>
              </a:rPr>
              <a:t>Partnership</a:t>
            </a:r>
            <a:r>
              <a:rPr lang="en-GB" sz="2000">
                <a:solidFill>
                  <a:srgbClr val="19A38C"/>
                </a:solidFill>
                <a:latin typeface="Calibri" panose="020F0502020204030204" pitchFamily="34" charset="0"/>
                <a:ea typeface="Calibri" panose="020F0502020204030204" pitchFamily="34" charset="0"/>
                <a:cs typeface="Times New Roman" panose="02020603050405020304" pitchFamily="18" charset="0"/>
              </a:rPr>
              <a:t>:  </a:t>
            </a:r>
          </a:p>
          <a:p>
            <a:pPr>
              <a:spcAft>
                <a:spcPts val="200"/>
              </a:spcAft>
            </a:pPr>
            <a: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t>We will work with partners to support, nurture, and challenge teachers, leaders, and support staff to have exceptional, fulfilling careers.</a:t>
            </a:r>
          </a:p>
        </p:txBody>
      </p:sp>
      <p:sp>
        <p:nvSpPr>
          <p:cNvPr id="7" name="Rectangle 6"/>
          <p:cNvSpPr/>
          <p:nvPr/>
        </p:nvSpPr>
        <p:spPr>
          <a:xfrm>
            <a:off x="1867630" y="3311942"/>
            <a:ext cx="2716966" cy="1072088"/>
          </a:xfrm>
          <a:prstGeom prst="rect">
            <a:avLst/>
          </a:prstGeom>
        </p:spPr>
        <p:txBody>
          <a:bodyPr wrap="square">
            <a:spAutoFit/>
          </a:bodyPr>
          <a:lstStyle/>
          <a:p>
            <a:pPr>
              <a:spcAft>
                <a:spcPts val="200"/>
              </a:spcAft>
            </a:pPr>
            <a:r>
              <a:rPr lang="en-GB" sz="2000" b="1">
                <a:solidFill>
                  <a:srgbClr val="19A38C"/>
                </a:solidFill>
                <a:latin typeface="Calibri" panose="020F0502020204030204" pitchFamily="34" charset="0"/>
                <a:ea typeface="Calibri" panose="020F0502020204030204" pitchFamily="34" charset="0"/>
                <a:cs typeface="Times New Roman" panose="02020603050405020304" pitchFamily="18" charset="0"/>
              </a:rPr>
              <a:t>Excellence</a:t>
            </a:r>
            <a:r>
              <a:rPr lang="en-GB" sz="2000">
                <a:solidFill>
                  <a:srgbClr val="19A38C"/>
                </a:solidFill>
                <a:latin typeface="Calibri" panose="020F0502020204030204" pitchFamily="34" charset="0"/>
                <a:ea typeface="Calibri" panose="020F0502020204030204" pitchFamily="34" charset="0"/>
                <a:cs typeface="Times New Roman" panose="02020603050405020304" pitchFamily="18" charset="0"/>
              </a:rPr>
              <a:t>:  </a:t>
            </a:r>
          </a:p>
          <a:p>
            <a:pPr>
              <a:spcAft>
                <a:spcPts val="200"/>
              </a:spcAft>
            </a:pPr>
            <a: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t>We will support organisations across the education sector to implement best practice.</a:t>
            </a:r>
          </a:p>
        </p:txBody>
      </p:sp>
      <p:sp>
        <p:nvSpPr>
          <p:cNvPr id="8" name="Rectangle 7"/>
          <p:cNvSpPr/>
          <p:nvPr/>
        </p:nvSpPr>
        <p:spPr>
          <a:xfrm>
            <a:off x="4836749" y="3311942"/>
            <a:ext cx="2600549" cy="1072088"/>
          </a:xfrm>
          <a:prstGeom prst="rect">
            <a:avLst/>
          </a:prstGeom>
        </p:spPr>
        <p:txBody>
          <a:bodyPr wrap="square">
            <a:spAutoFit/>
          </a:bodyPr>
          <a:lstStyle/>
          <a:p>
            <a:pPr>
              <a:spcAft>
                <a:spcPts val="200"/>
              </a:spcAft>
            </a:pPr>
            <a:r>
              <a:rPr lang="en-GB" sz="2000" b="1">
                <a:solidFill>
                  <a:srgbClr val="19A38C"/>
                </a:solidFill>
                <a:latin typeface="Calibri" panose="020F0502020204030204" pitchFamily="34" charset="0"/>
                <a:ea typeface="Calibri" panose="020F0502020204030204" pitchFamily="34" charset="0"/>
                <a:cs typeface="Times New Roman" panose="02020603050405020304" pitchFamily="18" charset="0"/>
              </a:rPr>
              <a:t>Inclusivity</a:t>
            </a:r>
            <a:r>
              <a:rPr lang="en-GB" sz="2000">
                <a:solidFill>
                  <a:srgbClr val="19A38C"/>
                </a:solidFill>
                <a:latin typeface="Calibri" panose="020F0502020204030204" pitchFamily="34" charset="0"/>
                <a:ea typeface="Calibri" panose="020F0502020204030204" pitchFamily="34" charset="0"/>
                <a:cs typeface="Times New Roman" panose="02020603050405020304" pitchFamily="18" charset="0"/>
              </a:rPr>
              <a:t>:  </a:t>
            </a:r>
          </a:p>
          <a:p>
            <a:pPr>
              <a:spcAft>
                <a:spcPts val="200"/>
              </a:spcAft>
            </a:pPr>
            <a: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t>We will demonstrate inclusivity and value diversity through our partnerships. </a:t>
            </a:r>
          </a:p>
        </p:txBody>
      </p:sp>
      <p:sp>
        <p:nvSpPr>
          <p:cNvPr id="9" name="Rectangle 8"/>
          <p:cNvSpPr/>
          <p:nvPr/>
        </p:nvSpPr>
        <p:spPr>
          <a:xfrm>
            <a:off x="7757748" y="3311942"/>
            <a:ext cx="2939216" cy="1072088"/>
          </a:xfrm>
          <a:prstGeom prst="rect">
            <a:avLst/>
          </a:prstGeom>
        </p:spPr>
        <p:txBody>
          <a:bodyPr wrap="square">
            <a:spAutoFit/>
          </a:bodyPr>
          <a:lstStyle/>
          <a:p>
            <a:pPr>
              <a:spcAft>
                <a:spcPts val="200"/>
              </a:spcAft>
            </a:pPr>
            <a:r>
              <a:rPr lang="en-GB" sz="2000" b="1">
                <a:solidFill>
                  <a:srgbClr val="19A38C"/>
                </a:solidFill>
                <a:latin typeface="Calibri" panose="020F0502020204030204" pitchFamily="34" charset="0"/>
                <a:ea typeface="Calibri" panose="020F0502020204030204" pitchFamily="34" charset="0"/>
                <a:cs typeface="Times New Roman" panose="02020603050405020304" pitchFamily="18" charset="0"/>
              </a:rPr>
              <a:t>Innovation:</a:t>
            </a:r>
            <a:r>
              <a:rPr lang="en-GB" sz="2000">
                <a:solidFill>
                  <a:srgbClr val="19A38C"/>
                </a:solidFill>
                <a:latin typeface="Calibri" panose="020F0502020204030204" pitchFamily="34" charset="0"/>
                <a:ea typeface="Calibri" panose="020F0502020204030204" pitchFamily="34" charset="0"/>
                <a:cs typeface="Times New Roman" panose="02020603050405020304" pitchFamily="18" charset="0"/>
              </a:rPr>
              <a:t> </a:t>
            </a:r>
          </a:p>
          <a:p>
            <a:pPr>
              <a:spcAft>
                <a:spcPts val="200"/>
              </a:spcAft>
            </a:pPr>
            <a: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t>We will be creative, solution-focused and open-minded, always keen to improve our operations.</a:t>
            </a:r>
          </a:p>
        </p:txBody>
      </p:sp>
      <p:sp>
        <p:nvSpPr>
          <p:cNvPr id="10" name="Rectangle 9"/>
          <p:cNvSpPr/>
          <p:nvPr/>
        </p:nvSpPr>
        <p:spPr>
          <a:xfrm>
            <a:off x="1867629" y="4472209"/>
            <a:ext cx="2875715" cy="1287532"/>
          </a:xfrm>
          <a:prstGeom prst="rect">
            <a:avLst/>
          </a:prstGeom>
        </p:spPr>
        <p:txBody>
          <a:bodyPr wrap="square">
            <a:spAutoFit/>
          </a:bodyPr>
          <a:lstStyle/>
          <a:p>
            <a:pPr>
              <a:spcAft>
                <a:spcPts val="200"/>
              </a:spcAft>
            </a:pPr>
            <a:r>
              <a:rPr lang="en-GB" sz="2000" b="1">
                <a:solidFill>
                  <a:srgbClr val="19A38C"/>
                </a:solidFill>
                <a:latin typeface="Calibri" panose="020F0502020204030204" pitchFamily="34" charset="0"/>
                <a:ea typeface="Calibri" panose="020F0502020204030204" pitchFamily="34" charset="0"/>
                <a:cs typeface="Times New Roman" panose="02020603050405020304" pitchFamily="18" charset="0"/>
              </a:rPr>
              <a:t>Pragmatism</a:t>
            </a:r>
            <a:r>
              <a:rPr lang="en-GB" sz="2000">
                <a:solidFill>
                  <a:srgbClr val="19A38C"/>
                </a:solidFill>
                <a:latin typeface="Calibri" panose="020F0502020204030204" pitchFamily="34" charset="0"/>
                <a:ea typeface="Calibri" panose="020F0502020204030204" pitchFamily="34" charset="0"/>
                <a:cs typeface="Times New Roman" panose="02020603050405020304" pitchFamily="18" charset="0"/>
              </a:rPr>
              <a:t>:  </a:t>
            </a:r>
          </a:p>
          <a:p>
            <a:pPr>
              <a:spcAft>
                <a:spcPts val="200"/>
              </a:spcAft>
            </a:pPr>
            <a: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t>We will deliver school-led programmes that put high-achieving teachers and school leaders at the heart of training and development.</a:t>
            </a:r>
          </a:p>
        </p:txBody>
      </p:sp>
      <p:sp>
        <p:nvSpPr>
          <p:cNvPr id="11" name="Rectangle 10"/>
          <p:cNvSpPr/>
          <p:nvPr/>
        </p:nvSpPr>
        <p:spPr>
          <a:xfrm>
            <a:off x="4836749" y="4472209"/>
            <a:ext cx="2678197" cy="856645"/>
          </a:xfrm>
          <a:prstGeom prst="rect">
            <a:avLst/>
          </a:prstGeom>
        </p:spPr>
        <p:txBody>
          <a:bodyPr wrap="square">
            <a:spAutoFit/>
          </a:bodyPr>
          <a:lstStyle/>
          <a:p>
            <a:pPr>
              <a:spcAft>
                <a:spcPts val="200"/>
              </a:spcAft>
            </a:pPr>
            <a:r>
              <a:rPr lang="en-GB" sz="2000" b="1">
                <a:solidFill>
                  <a:srgbClr val="19A38C"/>
                </a:solidFill>
                <a:latin typeface="Calibri" panose="020F0502020204030204" pitchFamily="34" charset="0"/>
                <a:ea typeface="Calibri" panose="020F0502020204030204" pitchFamily="34" charset="0"/>
                <a:cs typeface="Times New Roman" panose="02020603050405020304" pitchFamily="18" charset="0"/>
              </a:rPr>
              <a:t>Flexibility</a:t>
            </a:r>
            <a:r>
              <a:rPr lang="en-GB" sz="2000">
                <a:solidFill>
                  <a:srgbClr val="19A38C"/>
                </a:solidFill>
                <a:latin typeface="Calibri" panose="020F0502020204030204" pitchFamily="34" charset="0"/>
                <a:ea typeface="Calibri" panose="020F0502020204030204" pitchFamily="34" charset="0"/>
                <a:cs typeface="Times New Roman" panose="02020603050405020304" pitchFamily="18" charset="0"/>
              </a:rPr>
              <a:t>:  </a:t>
            </a:r>
          </a:p>
          <a:p>
            <a:pPr>
              <a:spcAft>
                <a:spcPts val="200"/>
              </a:spcAft>
            </a:pPr>
            <a: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t>We will evolve to both shape, and respond to, national imperatives.</a:t>
            </a:r>
          </a:p>
        </p:txBody>
      </p:sp>
      <p:sp>
        <p:nvSpPr>
          <p:cNvPr id="12" name="Rectangle 11"/>
          <p:cNvSpPr/>
          <p:nvPr/>
        </p:nvSpPr>
        <p:spPr>
          <a:xfrm>
            <a:off x="7757748" y="4472209"/>
            <a:ext cx="2939216" cy="856645"/>
          </a:xfrm>
          <a:prstGeom prst="rect">
            <a:avLst/>
          </a:prstGeom>
        </p:spPr>
        <p:txBody>
          <a:bodyPr wrap="square">
            <a:spAutoFit/>
          </a:bodyPr>
          <a:lstStyle/>
          <a:p>
            <a:pPr>
              <a:spcAft>
                <a:spcPts val="200"/>
              </a:spcAft>
            </a:pPr>
            <a:r>
              <a:rPr lang="en-GB" sz="2000" b="1">
                <a:solidFill>
                  <a:srgbClr val="19A38C"/>
                </a:solidFill>
                <a:latin typeface="Calibri" panose="020F0502020204030204" pitchFamily="34" charset="0"/>
                <a:ea typeface="Calibri" panose="020F0502020204030204" pitchFamily="34" charset="0"/>
                <a:cs typeface="Times New Roman" panose="02020603050405020304" pitchFamily="18" charset="0"/>
              </a:rPr>
              <a:t>Integrity</a:t>
            </a:r>
            <a:r>
              <a:rPr lang="en-GB" sz="2000">
                <a:solidFill>
                  <a:srgbClr val="19A38C"/>
                </a:solidFill>
                <a:latin typeface="Calibri" panose="020F0502020204030204" pitchFamily="34" charset="0"/>
                <a:ea typeface="Calibri" panose="020F0502020204030204" pitchFamily="34" charset="0"/>
                <a:cs typeface="Times New Roman" panose="02020603050405020304" pitchFamily="18" charset="0"/>
              </a:rPr>
              <a:t>:  </a:t>
            </a:r>
          </a:p>
          <a:p>
            <a:pPr>
              <a:spcAft>
                <a:spcPts val="200"/>
              </a:spcAft>
            </a:pPr>
            <a:r>
              <a:rPr lang="en-GB" sz="1400">
                <a:solidFill>
                  <a:srgbClr val="474747"/>
                </a:solidFill>
                <a:latin typeface="Calibri" panose="020F0502020204030204" pitchFamily="34" charset="0"/>
                <a:ea typeface="Calibri" panose="020F0502020204030204" pitchFamily="34" charset="0"/>
                <a:cs typeface="Times New Roman" panose="02020603050405020304" pitchFamily="18" charset="0"/>
              </a:rPr>
              <a:t>We will behave ethically and show social responsibility at all times. </a:t>
            </a:r>
          </a:p>
        </p:txBody>
      </p:sp>
      <p:cxnSp>
        <p:nvCxnSpPr>
          <p:cNvPr id="13" name="Straight Connector 12">
            <a:extLst>
              <a:ext uri="{FF2B5EF4-FFF2-40B4-BE49-F238E27FC236}">
                <a16:creationId xmlns:a16="http://schemas.microsoft.com/office/drawing/2014/main" id="{740B60FD-EA4D-4D67-B5F2-F9CDA7965045}"/>
              </a:ext>
            </a:extLst>
          </p:cNvPr>
          <p:cNvCxnSpPr/>
          <p:nvPr/>
        </p:nvCxnSpPr>
        <p:spPr>
          <a:xfrm>
            <a:off x="1980130" y="1612659"/>
            <a:ext cx="5138310" cy="0"/>
          </a:xfrm>
          <a:prstGeom prst="line">
            <a:avLst/>
          </a:prstGeom>
          <a:ln w="38100" cap="rnd"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43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4991" y="2201033"/>
            <a:ext cx="1288829" cy="325446"/>
          </a:xfrm>
        </p:spPr>
        <p:txBody>
          <a:bodyPr/>
          <a:lstStyle/>
          <a:p>
            <a:r>
              <a:rPr lang="en-GB" sz="1900" b="1">
                <a:solidFill>
                  <a:srgbClr val="19A38C"/>
                </a:solidFill>
                <a:latin typeface="Calibri" panose="020F0502020204030204" pitchFamily="34" charset="0"/>
                <a:ea typeface="Calibri" panose="020F0502020204030204" pitchFamily="34" charset="0"/>
                <a:cs typeface="Times New Roman" panose="02020603050405020304" pitchFamily="18" charset="0"/>
              </a:rPr>
              <a:t>We will: </a:t>
            </a:r>
          </a:p>
        </p:txBody>
      </p:sp>
      <p:sp>
        <p:nvSpPr>
          <p:cNvPr id="4" name="Rectangle 3"/>
          <p:cNvSpPr/>
          <p:nvPr/>
        </p:nvSpPr>
        <p:spPr>
          <a:xfrm>
            <a:off x="1604951" y="2592939"/>
            <a:ext cx="3056493" cy="3467616"/>
          </a:xfrm>
          <a:prstGeom prst="rect">
            <a:avLst/>
          </a:prstGeom>
        </p:spPr>
        <p:txBody>
          <a:bodyPr wrap="square">
            <a:spAutoFit/>
          </a:bodyPr>
          <a:lstStyle/>
          <a:p>
            <a:pPr>
              <a:spcAft>
                <a:spcPts val="1400"/>
              </a:spcAft>
              <a:buSzPct val="115000"/>
            </a:pPr>
            <a:r>
              <a:rPr lang="en-US" sz="1400">
                <a:solidFill>
                  <a:srgbClr val="474747"/>
                </a:solidFill>
              </a:rPr>
              <a:t>Provide </a:t>
            </a:r>
            <a:r>
              <a:rPr lang="en-US" sz="1400" b="1">
                <a:solidFill>
                  <a:srgbClr val="474747"/>
                </a:solidFill>
              </a:rPr>
              <a:t>world-class teacher and </a:t>
            </a:r>
            <a:br>
              <a:rPr lang="en-US" sz="1400" b="1">
                <a:solidFill>
                  <a:srgbClr val="474747"/>
                </a:solidFill>
              </a:rPr>
            </a:br>
            <a:r>
              <a:rPr lang="en-US" sz="1400" b="1">
                <a:solidFill>
                  <a:srgbClr val="474747"/>
                </a:solidFill>
              </a:rPr>
              <a:t>leader development </a:t>
            </a:r>
            <a:r>
              <a:rPr lang="en-US" sz="1400">
                <a:solidFill>
                  <a:srgbClr val="474747"/>
                </a:solidFill>
              </a:rPr>
              <a:t>through a pragmatic, school-led model that draws on highly effective practice, pedagogy and curriculum development.</a:t>
            </a:r>
          </a:p>
          <a:p>
            <a:pPr>
              <a:spcAft>
                <a:spcPts val="1400"/>
              </a:spcAft>
              <a:buSzPct val="115000"/>
            </a:pPr>
            <a:r>
              <a:rPr lang="en-US" sz="1400" b="1">
                <a:solidFill>
                  <a:srgbClr val="474747"/>
                </a:solidFill>
              </a:rPr>
              <a:t>Implement and disseminate effective practice </a:t>
            </a:r>
            <a:r>
              <a:rPr lang="en-US" sz="1400">
                <a:solidFill>
                  <a:srgbClr val="474747"/>
                </a:solidFill>
              </a:rPr>
              <a:t>that is informed by a strong evidence base to enable organisations to improve across the sector.</a:t>
            </a:r>
          </a:p>
          <a:p>
            <a:pPr>
              <a:spcAft>
                <a:spcPts val="1400"/>
              </a:spcAft>
              <a:buSzPct val="115000"/>
            </a:pPr>
            <a:r>
              <a:rPr lang="en-US" sz="1400" b="1">
                <a:solidFill>
                  <a:srgbClr val="474747"/>
                </a:solidFill>
              </a:rPr>
              <a:t>Collaborate</a:t>
            </a:r>
            <a:r>
              <a:rPr lang="en-US" sz="1400">
                <a:solidFill>
                  <a:srgbClr val="474747"/>
                </a:solidFill>
              </a:rPr>
              <a:t> with partners to </a:t>
            </a:r>
            <a:br>
              <a:rPr lang="en-US" sz="1400">
                <a:solidFill>
                  <a:srgbClr val="474747"/>
                </a:solidFill>
              </a:rPr>
            </a:br>
            <a:r>
              <a:rPr lang="en-US" sz="1400">
                <a:solidFill>
                  <a:srgbClr val="474747"/>
                </a:solidFill>
              </a:rPr>
              <a:t>develop evidence-informed programmes that are distinctive and consistently meet the needs of participants and the sector.</a:t>
            </a:r>
          </a:p>
        </p:txBody>
      </p:sp>
      <p:sp>
        <p:nvSpPr>
          <p:cNvPr id="5" name="Rectangle 4"/>
          <p:cNvSpPr/>
          <p:nvPr/>
        </p:nvSpPr>
        <p:spPr>
          <a:xfrm>
            <a:off x="1395587" y="1832966"/>
            <a:ext cx="8966457" cy="384721"/>
          </a:xfrm>
          <a:prstGeom prst="rect">
            <a:avLst/>
          </a:prstGeom>
        </p:spPr>
        <p:txBody>
          <a:bodyPr wrap="square">
            <a:spAutoFit/>
          </a:bodyPr>
          <a:lstStyle/>
          <a:p>
            <a:r>
              <a:rPr lang="en-GB" sz="1900" b="1">
                <a:solidFill>
                  <a:srgbClr val="474747"/>
                </a:solidFill>
                <a:latin typeface="Calibri" panose="020F0502020204030204" pitchFamily="34" charset="0"/>
                <a:ea typeface="Calibri" panose="020F0502020204030204" pitchFamily="34" charset="0"/>
                <a:cs typeface="Times New Roman" panose="02020603050405020304" pitchFamily="18" charset="0"/>
              </a:rPr>
              <a:t>The vision and values of the Institute are translated into ten organisational principles. </a:t>
            </a:r>
          </a:p>
        </p:txBody>
      </p:sp>
      <p:sp>
        <p:nvSpPr>
          <p:cNvPr id="6" name="Rectangle 5"/>
          <p:cNvSpPr/>
          <p:nvPr/>
        </p:nvSpPr>
        <p:spPr>
          <a:xfrm>
            <a:off x="4978048" y="2592939"/>
            <a:ext cx="3117973" cy="3216265"/>
          </a:xfrm>
          <a:prstGeom prst="rect">
            <a:avLst/>
          </a:prstGeom>
        </p:spPr>
        <p:txBody>
          <a:bodyPr wrap="square">
            <a:spAutoFit/>
          </a:bodyPr>
          <a:lstStyle/>
          <a:p>
            <a:pPr>
              <a:spcAft>
                <a:spcPts val="1400"/>
              </a:spcAft>
              <a:buSzPct val="115000"/>
            </a:pPr>
            <a:r>
              <a:rPr lang="en-US" sz="1400" b="1" kern="500">
                <a:solidFill>
                  <a:srgbClr val="474747"/>
                </a:solidFill>
              </a:rPr>
              <a:t>Work with and learn from internationally </a:t>
            </a:r>
            <a:r>
              <a:rPr lang="en-US" sz="1400" b="1" kern="500" err="1">
                <a:solidFill>
                  <a:srgbClr val="474747"/>
                </a:solidFill>
              </a:rPr>
              <a:t>recognised</a:t>
            </a:r>
            <a:r>
              <a:rPr lang="en-US" sz="1400" b="1" kern="500">
                <a:solidFill>
                  <a:srgbClr val="474747"/>
                </a:solidFill>
              </a:rPr>
              <a:t> institutions.</a:t>
            </a:r>
          </a:p>
          <a:p>
            <a:pPr>
              <a:spcAft>
                <a:spcPts val="1400"/>
              </a:spcAft>
              <a:buSzPct val="115000"/>
            </a:pPr>
            <a:r>
              <a:rPr lang="en-US" sz="1400" b="1">
                <a:solidFill>
                  <a:srgbClr val="474747"/>
                </a:solidFill>
              </a:rPr>
              <a:t>Create a culture of learning, enquiry, and innovation </a:t>
            </a:r>
            <a:r>
              <a:rPr lang="en-US" sz="1400">
                <a:solidFill>
                  <a:srgbClr val="474747"/>
                </a:solidFill>
              </a:rPr>
              <a:t>that is embedded throughout the Institute.</a:t>
            </a:r>
          </a:p>
          <a:p>
            <a:pPr>
              <a:spcAft>
                <a:spcPts val="1400"/>
              </a:spcAft>
            </a:pPr>
            <a:r>
              <a:rPr lang="en-US" sz="1400">
                <a:solidFill>
                  <a:srgbClr val="474747"/>
                </a:solidFill>
              </a:rPr>
              <a:t>Encourage our partners, trainees and participants to </a:t>
            </a:r>
            <a:r>
              <a:rPr lang="en-US" sz="1400" b="1">
                <a:solidFill>
                  <a:srgbClr val="474747"/>
                </a:solidFill>
              </a:rPr>
              <a:t>create, learn, challenge and improve</a:t>
            </a:r>
            <a:r>
              <a:rPr lang="en-US" sz="1400">
                <a:solidFill>
                  <a:srgbClr val="474747"/>
                </a:solidFill>
              </a:rPr>
              <a:t> within a research framework.</a:t>
            </a:r>
          </a:p>
          <a:p>
            <a:pPr>
              <a:spcAft>
                <a:spcPts val="1400"/>
              </a:spcAft>
            </a:pPr>
            <a:r>
              <a:rPr lang="en-US" sz="1400" b="1">
                <a:solidFill>
                  <a:srgbClr val="474747"/>
                </a:solidFill>
              </a:rPr>
              <a:t>Uphold the highest standards of quality, transparency and integrity </a:t>
            </a:r>
            <a:r>
              <a:rPr lang="en-US" sz="1400">
                <a:solidFill>
                  <a:srgbClr val="474747"/>
                </a:solidFill>
              </a:rPr>
              <a:t>in </a:t>
            </a:r>
            <a:br>
              <a:rPr lang="en-US" sz="1400">
                <a:solidFill>
                  <a:srgbClr val="474747"/>
                </a:solidFill>
              </a:rPr>
            </a:br>
            <a:r>
              <a:rPr lang="en-US" sz="1400">
                <a:solidFill>
                  <a:srgbClr val="474747"/>
                </a:solidFill>
              </a:rPr>
              <a:t>all our work.</a:t>
            </a:r>
          </a:p>
        </p:txBody>
      </p:sp>
      <p:sp>
        <p:nvSpPr>
          <p:cNvPr id="7" name="Rectangle 6"/>
          <p:cNvSpPr/>
          <p:nvPr/>
        </p:nvSpPr>
        <p:spPr>
          <a:xfrm>
            <a:off x="8301199" y="2592939"/>
            <a:ext cx="2934163" cy="2605842"/>
          </a:xfrm>
          <a:prstGeom prst="rect">
            <a:avLst/>
          </a:prstGeom>
        </p:spPr>
        <p:txBody>
          <a:bodyPr wrap="square">
            <a:spAutoFit/>
          </a:bodyPr>
          <a:lstStyle/>
          <a:p>
            <a:pPr>
              <a:spcAft>
                <a:spcPts val="1400"/>
              </a:spcAft>
            </a:pPr>
            <a:r>
              <a:rPr lang="en-US" sz="1400" b="1">
                <a:solidFill>
                  <a:srgbClr val="474747"/>
                </a:solidFill>
              </a:rPr>
              <a:t>Reach</a:t>
            </a:r>
            <a:r>
              <a:rPr lang="en-US" sz="1400">
                <a:solidFill>
                  <a:srgbClr val="474747"/>
                </a:solidFill>
              </a:rPr>
              <a:t> trainees, teachers and leaders in geographical areas that have not benefited from a strong professional development offer.</a:t>
            </a:r>
          </a:p>
          <a:p>
            <a:pPr>
              <a:spcAft>
                <a:spcPts val="1400"/>
              </a:spcAft>
            </a:pPr>
            <a:r>
              <a:rPr lang="en-US" sz="1400" b="1" err="1">
                <a:solidFill>
                  <a:srgbClr val="474747"/>
                </a:solidFill>
              </a:rPr>
              <a:t>Maximise</a:t>
            </a:r>
            <a:r>
              <a:rPr lang="en-US" sz="1400" b="1">
                <a:solidFill>
                  <a:srgbClr val="474747"/>
                </a:solidFill>
              </a:rPr>
              <a:t> the use of technology </a:t>
            </a:r>
            <a:r>
              <a:rPr lang="en-US" sz="1400">
                <a:solidFill>
                  <a:srgbClr val="474747"/>
                </a:solidFill>
              </a:rPr>
              <a:t>for effectiveness and efficiency in all aspects of our work.</a:t>
            </a:r>
          </a:p>
          <a:p>
            <a:pPr>
              <a:spcAft>
                <a:spcPts val="1400"/>
              </a:spcAft>
            </a:pPr>
            <a:r>
              <a:rPr lang="en-US" sz="1400">
                <a:solidFill>
                  <a:srgbClr val="474747"/>
                </a:solidFill>
              </a:rPr>
              <a:t>Establish a pipeline of talent </a:t>
            </a:r>
            <a:r>
              <a:rPr lang="en-US" sz="1400" b="1">
                <a:solidFill>
                  <a:srgbClr val="474747"/>
                </a:solidFill>
              </a:rPr>
              <a:t>to </a:t>
            </a:r>
            <a:r>
              <a:rPr lang="en-US" sz="1400" b="1" err="1">
                <a:solidFill>
                  <a:srgbClr val="474747"/>
                </a:solidFill>
              </a:rPr>
              <a:t>energise</a:t>
            </a:r>
            <a:r>
              <a:rPr lang="en-US" sz="1400" b="1">
                <a:solidFill>
                  <a:srgbClr val="474747"/>
                </a:solidFill>
              </a:rPr>
              <a:t> and enrich schools, enthuse and empower children</a:t>
            </a:r>
            <a:r>
              <a:rPr lang="en-US" sz="1400">
                <a:solidFill>
                  <a:srgbClr val="474747"/>
                </a:solidFill>
              </a:rPr>
              <a:t>.</a:t>
            </a:r>
            <a:endParaRPr lang="en-GB" sz="1100">
              <a:solidFill>
                <a:srgbClr val="474747"/>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40B60FD-EA4D-4D67-B5F2-F9CDA7965045}"/>
              </a:ext>
            </a:extLst>
          </p:cNvPr>
          <p:cNvCxnSpPr/>
          <p:nvPr/>
        </p:nvCxnSpPr>
        <p:spPr>
          <a:xfrm>
            <a:off x="1698426" y="3824152"/>
            <a:ext cx="2857402" cy="0"/>
          </a:xfrm>
          <a:prstGeom prst="line">
            <a:avLst/>
          </a:prstGeom>
          <a:ln w="12700" cap="rnd" cmpd="sng">
            <a:solidFill>
              <a:srgbClr val="87ABB9"/>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40B60FD-EA4D-4D67-B5F2-F9CDA7965045}"/>
              </a:ext>
            </a:extLst>
          </p:cNvPr>
          <p:cNvCxnSpPr/>
          <p:nvPr/>
        </p:nvCxnSpPr>
        <p:spPr>
          <a:xfrm>
            <a:off x="1698426" y="4839972"/>
            <a:ext cx="2857402" cy="0"/>
          </a:xfrm>
          <a:prstGeom prst="line">
            <a:avLst/>
          </a:prstGeom>
          <a:ln w="12700" cap="rnd" cmpd="sng">
            <a:solidFill>
              <a:srgbClr val="87ABB9"/>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0B60FD-EA4D-4D67-B5F2-F9CDA7965045}"/>
              </a:ext>
            </a:extLst>
          </p:cNvPr>
          <p:cNvCxnSpPr/>
          <p:nvPr/>
        </p:nvCxnSpPr>
        <p:spPr>
          <a:xfrm>
            <a:off x="5063167" y="3180757"/>
            <a:ext cx="2857402" cy="0"/>
          </a:xfrm>
          <a:prstGeom prst="line">
            <a:avLst/>
          </a:prstGeom>
          <a:ln w="12700" cap="rnd" cmpd="sng">
            <a:solidFill>
              <a:srgbClr val="87ABB9"/>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40B60FD-EA4D-4D67-B5F2-F9CDA7965045}"/>
              </a:ext>
            </a:extLst>
          </p:cNvPr>
          <p:cNvCxnSpPr/>
          <p:nvPr/>
        </p:nvCxnSpPr>
        <p:spPr>
          <a:xfrm>
            <a:off x="5063167" y="4016334"/>
            <a:ext cx="2857402" cy="0"/>
          </a:xfrm>
          <a:prstGeom prst="line">
            <a:avLst/>
          </a:prstGeom>
          <a:ln w="12700" cap="rnd" cmpd="sng">
            <a:solidFill>
              <a:srgbClr val="87ABB9"/>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40B60FD-EA4D-4D67-B5F2-F9CDA7965045}"/>
              </a:ext>
            </a:extLst>
          </p:cNvPr>
          <p:cNvCxnSpPr/>
          <p:nvPr/>
        </p:nvCxnSpPr>
        <p:spPr>
          <a:xfrm>
            <a:off x="5063167" y="5060806"/>
            <a:ext cx="2857402" cy="0"/>
          </a:xfrm>
          <a:prstGeom prst="line">
            <a:avLst/>
          </a:prstGeom>
          <a:ln w="12700" cap="rnd" cmpd="sng">
            <a:solidFill>
              <a:srgbClr val="87ABB9"/>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40B60FD-EA4D-4D67-B5F2-F9CDA7965045}"/>
              </a:ext>
            </a:extLst>
          </p:cNvPr>
          <p:cNvCxnSpPr/>
          <p:nvPr/>
        </p:nvCxnSpPr>
        <p:spPr>
          <a:xfrm>
            <a:off x="8386318" y="3598546"/>
            <a:ext cx="2631815" cy="0"/>
          </a:xfrm>
          <a:prstGeom prst="line">
            <a:avLst/>
          </a:prstGeom>
          <a:ln w="12700" cap="rnd" cmpd="sng">
            <a:solidFill>
              <a:srgbClr val="87ABB9"/>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40B60FD-EA4D-4D67-B5F2-F9CDA7965045}"/>
              </a:ext>
            </a:extLst>
          </p:cNvPr>
          <p:cNvCxnSpPr/>
          <p:nvPr/>
        </p:nvCxnSpPr>
        <p:spPr>
          <a:xfrm>
            <a:off x="8386318" y="4425768"/>
            <a:ext cx="2631815" cy="0"/>
          </a:xfrm>
          <a:prstGeom prst="line">
            <a:avLst/>
          </a:prstGeom>
          <a:ln w="12700" cap="rnd" cmpd="sng">
            <a:solidFill>
              <a:srgbClr val="87ABB9"/>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1386808" y="2683908"/>
            <a:ext cx="239624" cy="239624"/>
          </a:xfrm>
          <a:prstGeom prst="ellipse">
            <a:avLst/>
          </a:prstGeom>
          <a:solidFill>
            <a:srgbClr val="19A3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369616" y="2626393"/>
            <a:ext cx="193637" cy="307777"/>
          </a:xfrm>
          <a:prstGeom prst="rect">
            <a:avLst/>
          </a:prstGeom>
        </p:spPr>
        <p:txBody>
          <a:bodyPr wrap="square" anchor="ctr">
            <a:spAutoFit/>
          </a:bodyPr>
          <a:lstStyle/>
          <a:p>
            <a:pPr algn="ctr"/>
            <a:r>
              <a:rPr lang="en-US" sz="1400" b="1">
                <a:solidFill>
                  <a:schemeClr val="bg1"/>
                </a:solidFill>
              </a:rPr>
              <a:t>1</a:t>
            </a:r>
            <a:endParaRPr lang="en-US" sz="1400">
              <a:solidFill>
                <a:schemeClr val="bg1"/>
              </a:solidFill>
            </a:endParaRPr>
          </a:p>
        </p:txBody>
      </p:sp>
      <p:sp>
        <p:nvSpPr>
          <p:cNvPr id="30" name="Oval 29"/>
          <p:cNvSpPr/>
          <p:nvPr/>
        </p:nvSpPr>
        <p:spPr>
          <a:xfrm>
            <a:off x="1386808" y="3919687"/>
            <a:ext cx="239624" cy="239624"/>
          </a:xfrm>
          <a:prstGeom prst="ellipse">
            <a:avLst/>
          </a:prstGeom>
          <a:solidFill>
            <a:srgbClr val="19A3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369616" y="3862172"/>
            <a:ext cx="193637" cy="307777"/>
          </a:xfrm>
          <a:prstGeom prst="rect">
            <a:avLst/>
          </a:prstGeom>
        </p:spPr>
        <p:txBody>
          <a:bodyPr wrap="square" anchor="ctr">
            <a:spAutoFit/>
          </a:bodyPr>
          <a:lstStyle/>
          <a:p>
            <a:pPr algn="ctr"/>
            <a:r>
              <a:rPr lang="en-US" sz="1400" b="1">
                <a:solidFill>
                  <a:schemeClr val="bg1"/>
                </a:solidFill>
              </a:rPr>
              <a:t>2</a:t>
            </a:r>
            <a:endParaRPr lang="en-US" sz="1400">
              <a:solidFill>
                <a:schemeClr val="bg1"/>
              </a:solidFill>
            </a:endParaRPr>
          </a:p>
        </p:txBody>
      </p:sp>
      <p:sp>
        <p:nvSpPr>
          <p:cNvPr id="33" name="Oval 32"/>
          <p:cNvSpPr/>
          <p:nvPr/>
        </p:nvSpPr>
        <p:spPr>
          <a:xfrm>
            <a:off x="1386808" y="4957915"/>
            <a:ext cx="239624" cy="239624"/>
          </a:xfrm>
          <a:prstGeom prst="ellipse">
            <a:avLst/>
          </a:prstGeom>
          <a:solidFill>
            <a:srgbClr val="19A3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369616" y="4900400"/>
            <a:ext cx="193637" cy="307777"/>
          </a:xfrm>
          <a:prstGeom prst="rect">
            <a:avLst/>
          </a:prstGeom>
        </p:spPr>
        <p:txBody>
          <a:bodyPr wrap="square" anchor="ctr">
            <a:spAutoFit/>
          </a:bodyPr>
          <a:lstStyle/>
          <a:p>
            <a:pPr algn="ctr"/>
            <a:r>
              <a:rPr lang="en-US" sz="1400" b="1">
                <a:solidFill>
                  <a:schemeClr val="bg1"/>
                </a:solidFill>
              </a:rPr>
              <a:t>3</a:t>
            </a:r>
            <a:endParaRPr lang="en-US" sz="1400">
              <a:solidFill>
                <a:schemeClr val="bg1"/>
              </a:solidFill>
            </a:endParaRPr>
          </a:p>
        </p:txBody>
      </p:sp>
      <p:sp>
        <p:nvSpPr>
          <p:cNvPr id="36" name="Oval 35"/>
          <p:cNvSpPr/>
          <p:nvPr/>
        </p:nvSpPr>
        <p:spPr>
          <a:xfrm>
            <a:off x="4758366" y="2683908"/>
            <a:ext cx="239624" cy="239624"/>
          </a:xfrm>
          <a:prstGeom prst="ellipse">
            <a:avLst/>
          </a:prstGeom>
          <a:solidFill>
            <a:srgbClr val="19A3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741174" y="2626393"/>
            <a:ext cx="193637" cy="307777"/>
          </a:xfrm>
          <a:prstGeom prst="rect">
            <a:avLst/>
          </a:prstGeom>
        </p:spPr>
        <p:txBody>
          <a:bodyPr wrap="square" anchor="ctr">
            <a:spAutoFit/>
          </a:bodyPr>
          <a:lstStyle/>
          <a:p>
            <a:pPr algn="ctr"/>
            <a:r>
              <a:rPr lang="en-US" sz="1400" b="1">
                <a:solidFill>
                  <a:schemeClr val="bg1"/>
                </a:solidFill>
              </a:rPr>
              <a:t>4</a:t>
            </a:r>
            <a:endParaRPr lang="en-US" sz="1400">
              <a:solidFill>
                <a:schemeClr val="bg1"/>
              </a:solidFill>
            </a:endParaRPr>
          </a:p>
        </p:txBody>
      </p:sp>
      <p:sp>
        <p:nvSpPr>
          <p:cNvPr id="39" name="Oval 38"/>
          <p:cNvSpPr/>
          <p:nvPr/>
        </p:nvSpPr>
        <p:spPr>
          <a:xfrm>
            <a:off x="4758366" y="3259086"/>
            <a:ext cx="239624" cy="239624"/>
          </a:xfrm>
          <a:prstGeom prst="ellipse">
            <a:avLst/>
          </a:prstGeom>
          <a:solidFill>
            <a:srgbClr val="19A3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741174" y="3201571"/>
            <a:ext cx="193637" cy="307777"/>
          </a:xfrm>
          <a:prstGeom prst="rect">
            <a:avLst/>
          </a:prstGeom>
        </p:spPr>
        <p:txBody>
          <a:bodyPr wrap="square" anchor="ctr">
            <a:spAutoFit/>
          </a:bodyPr>
          <a:lstStyle/>
          <a:p>
            <a:pPr algn="ctr"/>
            <a:r>
              <a:rPr lang="en-US" sz="1400" b="1">
                <a:solidFill>
                  <a:schemeClr val="bg1"/>
                </a:solidFill>
              </a:rPr>
              <a:t>5</a:t>
            </a:r>
            <a:endParaRPr lang="en-US" sz="1400">
              <a:solidFill>
                <a:schemeClr val="bg1"/>
              </a:solidFill>
            </a:endParaRPr>
          </a:p>
        </p:txBody>
      </p:sp>
      <p:sp>
        <p:nvSpPr>
          <p:cNvPr id="42" name="Oval 41"/>
          <p:cNvSpPr/>
          <p:nvPr/>
        </p:nvSpPr>
        <p:spPr>
          <a:xfrm>
            <a:off x="4758366" y="4084837"/>
            <a:ext cx="239624" cy="239624"/>
          </a:xfrm>
          <a:prstGeom prst="ellipse">
            <a:avLst/>
          </a:prstGeom>
          <a:solidFill>
            <a:srgbClr val="19A3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741174" y="4027322"/>
            <a:ext cx="193637" cy="307777"/>
          </a:xfrm>
          <a:prstGeom prst="rect">
            <a:avLst/>
          </a:prstGeom>
        </p:spPr>
        <p:txBody>
          <a:bodyPr wrap="square" anchor="ctr">
            <a:spAutoFit/>
          </a:bodyPr>
          <a:lstStyle/>
          <a:p>
            <a:pPr algn="ctr"/>
            <a:r>
              <a:rPr lang="en-US" sz="1400" b="1">
                <a:solidFill>
                  <a:schemeClr val="bg1"/>
                </a:solidFill>
              </a:rPr>
              <a:t>6</a:t>
            </a:r>
            <a:endParaRPr lang="en-US" sz="1400">
              <a:solidFill>
                <a:schemeClr val="bg1"/>
              </a:solidFill>
            </a:endParaRPr>
          </a:p>
        </p:txBody>
      </p:sp>
      <p:sp>
        <p:nvSpPr>
          <p:cNvPr id="45" name="Oval 44"/>
          <p:cNvSpPr/>
          <p:nvPr/>
        </p:nvSpPr>
        <p:spPr>
          <a:xfrm>
            <a:off x="4758366" y="5104211"/>
            <a:ext cx="239624" cy="239624"/>
          </a:xfrm>
          <a:prstGeom prst="ellipse">
            <a:avLst/>
          </a:prstGeom>
          <a:solidFill>
            <a:srgbClr val="19A3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741174" y="5046696"/>
            <a:ext cx="193637" cy="307777"/>
          </a:xfrm>
          <a:prstGeom prst="rect">
            <a:avLst/>
          </a:prstGeom>
        </p:spPr>
        <p:txBody>
          <a:bodyPr wrap="square" anchor="ctr">
            <a:spAutoFit/>
          </a:bodyPr>
          <a:lstStyle/>
          <a:p>
            <a:pPr algn="ctr"/>
            <a:r>
              <a:rPr lang="en-US" sz="1400" b="1">
                <a:solidFill>
                  <a:schemeClr val="bg1"/>
                </a:solidFill>
              </a:rPr>
              <a:t>7</a:t>
            </a:r>
            <a:endParaRPr lang="en-US" sz="1400">
              <a:solidFill>
                <a:schemeClr val="bg1"/>
              </a:solidFill>
            </a:endParaRPr>
          </a:p>
        </p:txBody>
      </p:sp>
      <p:sp>
        <p:nvSpPr>
          <p:cNvPr id="48" name="Oval 47"/>
          <p:cNvSpPr/>
          <p:nvPr/>
        </p:nvSpPr>
        <p:spPr>
          <a:xfrm>
            <a:off x="8112962" y="2683908"/>
            <a:ext cx="239624" cy="239624"/>
          </a:xfrm>
          <a:prstGeom prst="ellipse">
            <a:avLst/>
          </a:prstGeom>
          <a:solidFill>
            <a:srgbClr val="19A3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095770" y="2626393"/>
            <a:ext cx="193637" cy="307777"/>
          </a:xfrm>
          <a:prstGeom prst="rect">
            <a:avLst/>
          </a:prstGeom>
        </p:spPr>
        <p:txBody>
          <a:bodyPr wrap="square" anchor="ctr">
            <a:spAutoFit/>
          </a:bodyPr>
          <a:lstStyle/>
          <a:p>
            <a:pPr algn="ctr"/>
            <a:r>
              <a:rPr lang="en-US" sz="1400" b="1">
                <a:solidFill>
                  <a:schemeClr val="bg1"/>
                </a:solidFill>
              </a:rPr>
              <a:t>8</a:t>
            </a:r>
            <a:endParaRPr lang="en-US" sz="1400">
              <a:solidFill>
                <a:schemeClr val="bg1"/>
              </a:solidFill>
            </a:endParaRPr>
          </a:p>
        </p:txBody>
      </p:sp>
      <p:sp>
        <p:nvSpPr>
          <p:cNvPr id="51" name="Oval 50"/>
          <p:cNvSpPr/>
          <p:nvPr/>
        </p:nvSpPr>
        <p:spPr>
          <a:xfrm>
            <a:off x="8118657" y="3691893"/>
            <a:ext cx="239624" cy="239624"/>
          </a:xfrm>
          <a:prstGeom prst="ellipse">
            <a:avLst/>
          </a:prstGeom>
          <a:solidFill>
            <a:srgbClr val="19A3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8101465" y="3634378"/>
            <a:ext cx="193637" cy="307777"/>
          </a:xfrm>
          <a:prstGeom prst="rect">
            <a:avLst/>
          </a:prstGeom>
        </p:spPr>
        <p:txBody>
          <a:bodyPr wrap="square" anchor="ctr">
            <a:spAutoFit/>
          </a:bodyPr>
          <a:lstStyle/>
          <a:p>
            <a:pPr algn="ctr"/>
            <a:r>
              <a:rPr lang="en-US" sz="1400" b="1">
                <a:solidFill>
                  <a:schemeClr val="bg1"/>
                </a:solidFill>
              </a:rPr>
              <a:t>9</a:t>
            </a:r>
            <a:endParaRPr lang="en-US" sz="1400">
              <a:solidFill>
                <a:schemeClr val="bg1"/>
              </a:solidFill>
            </a:endParaRPr>
          </a:p>
        </p:txBody>
      </p:sp>
      <p:sp>
        <p:nvSpPr>
          <p:cNvPr id="57" name="Oval 56"/>
          <p:cNvSpPr/>
          <p:nvPr/>
        </p:nvSpPr>
        <p:spPr>
          <a:xfrm>
            <a:off x="8118657" y="4500559"/>
            <a:ext cx="239624" cy="239624"/>
          </a:xfrm>
          <a:prstGeom prst="ellipse">
            <a:avLst/>
          </a:prstGeom>
          <a:solidFill>
            <a:srgbClr val="19A3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8055907" y="4458432"/>
            <a:ext cx="375883" cy="276999"/>
          </a:xfrm>
          <a:prstGeom prst="rect">
            <a:avLst/>
          </a:prstGeom>
        </p:spPr>
        <p:txBody>
          <a:bodyPr wrap="square" anchor="ctr">
            <a:spAutoFit/>
          </a:bodyPr>
          <a:lstStyle/>
          <a:p>
            <a:pPr algn="ctr"/>
            <a:r>
              <a:rPr lang="en-US" sz="1200" b="1">
                <a:solidFill>
                  <a:schemeClr val="bg1"/>
                </a:solidFill>
              </a:rPr>
              <a:t>10</a:t>
            </a:r>
            <a:endParaRPr lang="en-US" sz="1200">
              <a:solidFill>
                <a:schemeClr val="bg1"/>
              </a:solidFill>
            </a:endParaRPr>
          </a:p>
        </p:txBody>
      </p:sp>
      <p:sp>
        <p:nvSpPr>
          <p:cNvPr id="8" name="Title 7"/>
          <p:cNvSpPr>
            <a:spLocks noGrp="1"/>
          </p:cNvSpPr>
          <p:nvPr>
            <p:ph type="title"/>
          </p:nvPr>
        </p:nvSpPr>
        <p:spPr/>
        <p:txBody>
          <a:bodyPr/>
          <a:lstStyle/>
          <a:p>
            <a:endParaRPr lang="en-US"/>
          </a:p>
        </p:txBody>
      </p:sp>
      <p:pic>
        <p:nvPicPr>
          <p:cNvPr id="53" name="Picture 52" descr="SLDT BLurred Bgrd_Full_Lighter.jpg"/>
          <p:cNvPicPr>
            <a:picLocks noChangeAspect="1"/>
          </p:cNvPicPr>
          <p:nvPr/>
        </p:nvPicPr>
        <p:blipFill rotWithShape="1">
          <a:blip r:embed="rId2">
            <a:extLst>
              <a:ext uri="{28A0092B-C50C-407E-A947-70E740481C1C}">
                <a14:useLocalDpi xmlns:a14="http://schemas.microsoft.com/office/drawing/2010/main" val="0"/>
              </a:ext>
            </a:extLst>
          </a:blip>
          <a:srcRect b="74112"/>
          <a:stretch/>
        </p:blipFill>
        <p:spPr>
          <a:xfrm>
            <a:off x="0" y="0"/>
            <a:ext cx="12192000" cy="1775374"/>
          </a:xfrm>
          <a:prstGeom prst="rect">
            <a:avLst/>
          </a:prstGeom>
        </p:spPr>
      </p:pic>
      <p:sp>
        <p:nvSpPr>
          <p:cNvPr id="54" name="Title 1"/>
          <p:cNvSpPr txBox="1">
            <a:spLocks/>
          </p:cNvSpPr>
          <p:nvPr/>
        </p:nvSpPr>
        <p:spPr>
          <a:xfrm>
            <a:off x="1417014" y="198005"/>
            <a:ext cx="8307917" cy="1325563"/>
          </a:xfrm>
          <a:prstGeom prst="rect">
            <a:avLst/>
          </a:prstGeom>
        </p:spPr>
        <p:txBody>
          <a:bodyPr anchor="b"/>
          <a:lstStyle>
            <a:lvl1pPr algn="l" defTabSz="914400" rtl="0" eaLnBrk="1" latinLnBrk="0" hangingPunct="1">
              <a:lnSpc>
                <a:spcPct val="90000"/>
              </a:lnSpc>
              <a:spcBef>
                <a:spcPct val="0"/>
              </a:spcBef>
              <a:buNone/>
              <a:defRPr sz="3500" b="1" kern="1000" spc="0">
                <a:solidFill>
                  <a:srgbClr val="595959"/>
                </a:solidFill>
                <a:latin typeface="+mj-lt"/>
                <a:ea typeface="+mj-ea"/>
                <a:cs typeface="+mj-cs"/>
              </a:defRPr>
            </a:lvl1pPr>
          </a:lstStyle>
          <a:p>
            <a:r>
              <a:rPr lang="en-US">
                <a:solidFill>
                  <a:srgbClr val="FFFFFF"/>
                </a:solidFill>
              </a:rPr>
              <a:t>Our Principles</a:t>
            </a:r>
          </a:p>
        </p:txBody>
      </p:sp>
      <p:cxnSp>
        <p:nvCxnSpPr>
          <p:cNvPr id="55" name="Straight Connector 54">
            <a:extLst>
              <a:ext uri="{FF2B5EF4-FFF2-40B4-BE49-F238E27FC236}">
                <a16:creationId xmlns:a16="http://schemas.microsoft.com/office/drawing/2014/main" id="{740B60FD-EA4D-4D67-B5F2-F9CDA7965045}"/>
              </a:ext>
            </a:extLst>
          </p:cNvPr>
          <p:cNvCxnSpPr/>
          <p:nvPr/>
        </p:nvCxnSpPr>
        <p:spPr>
          <a:xfrm>
            <a:off x="1523894" y="1612659"/>
            <a:ext cx="5138310" cy="0"/>
          </a:xfrm>
          <a:prstGeom prst="line">
            <a:avLst/>
          </a:prstGeom>
          <a:ln w="38100" cap="rnd"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197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ganisational Mode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1" y="29914"/>
            <a:ext cx="12153879" cy="6837222"/>
          </a:xfrm>
          <a:prstGeom prst="rect">
            <a:avLst/>
          </a:prstGeom>
        </p:spPr>
      </p:pic>
      <p:cxnSp>
        <p:nvCxnSpPr>
          <p:cNvPr id="10" name="Straight Connector 9">
            <a:extLst>
              <a:ext uri="{FF2B5EF4-FFF2-40B4-BE49-F238E27FC236}">
                <a16:creationId xmlns:a16="http://schemas.microsoft.com/office/drawing/2014/main" id="{740B60FD-EA4D-4D67-B5F2-F9CDA7965045}"/>
              </a:ext>
            </a:extLst>
          </p:cNvPr>
          <p:cNvCxnSpPr/>
          <p:nvPr/>
        </p:nvCxnSpPr>
        <p:spPr>
          <a:xfrm>
            <a:off x="1262815" y="1086339"/>
            <a:ext cx="4466895" cy="0"/>
          </a:xfrm>
          <a:prstGeom prst="line">
            <a:avLst/>
          </a:prstGeom>
          <a:ln w="63500" cap="rnd" cmpd="sng">
            <a:solidFill>
              <a:srgbClr val="87ABB9"/>
            </a:solidFill>
          </a:ln>
        </p:spPr>
        <p:style>
          <a:lnRef idx="2">
            <a:schemeClr val="accent1"/>
          </a:lnRef>
          <a:fillRef idx="0">
            <a:schemeClr val="accent1"/>
          </a:fillRef>
          <a:effectRef idx="1">
            <a:schemeClr val="accent1"/>
          </a:effectRef>
          <a:fontRef idx="minor">
            <a:schemeClr val="tx1"/>
          </a:fontRef>
        </p:style>
      </p:cxnSp>
      <p:sp>
        <p:nvSpPr>
          <p:cNvPr id="20" name="Title 1">
            <a:extLst>
              <a:ext uri="{FF2B5EF4-FFF2-40B4-BE49-F238E27FC236}">
                <a16:creationId xmlns:a16="http://schemas.microsoft.com/office/drawing/2014/main" id="{DC50788E-68E9-4317-97D0-1900D87E61F8}"/>
              </a:ext>
            </a:extLst>
          </p:cNvPr>
          <p:cNvSpPr>
            <a:spLocks noGrp="1"/>
          </p:cNvSpPr>
          <p:nvPr>
            <p:ph type="title"/>
          </p:nvPr>
        </p:nvSpPr>
        <p:spPr>
          <a:xfrm>
            <a:off x="1139092" y="-328315"/>
            <a:ext cx="9990341" cy="1325563"/>
          </a:xfrm>
        </p:spPr>
        <p:txBody>
          <a:bodyPr lIns="91440" tIns="45720" rIns="91440" bIns="45720" anchor="b"/>
          <a:lstStyle/>
          <a:p>
            <a:r>
              <a:rPr lang="en-GB" dirty="0" err="1"/>
              <a:t>NIoT</a:t>
            </a:r>
            <a:r>
              <a:rPr lang="en-GB" dirty="0"/>
              <a:t> Organisational structure</a:t>
            </a:r>
            <a:endParaRPr lang="en-US" dirty="0"/>
          </a:p>
        </p:txBody>
      </p:sp>
      <p:sp>
        <p:nvSpPr>
          <p:cNvPr id="9" name="Content Placeholder 2"/>
          <p:cNvSpPr txBox="1">
            <a:spLocks/>
          </p:cNvSpPr>
          <p:nvPr/>
        </p:nvSpPr>
        <p:spPr>
          <a:xfrm>
            <a:off x="7660730" y="1413299"/>
            <a:ext cx="3589975" cy="8885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747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474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47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474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47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2000" indent="-162000">
              <a:spcBef>
                <a:spcPts val="0"/>
              </a:spcBef>
              <a:spcAft>
                <a:spcPts val="200"/>
              </a:spcAft>
              <a:buSzPct val="100000"/>
              <a:buFont typeface="Arial"/>
              <a:buChar char="•"/>
            </a:pPr>
            <a:r>
              <a:rPr lang="en-GB" sz="1300">
                <a:cs typeface="Calibri"/>
              </a:rPr>
              <a:t>Corporate Centre – Executive and Central Team</a:t>
            </a:r>
          </a:p>
          <a:p>
            <a:pPr marL="162000" indent="-162000">
              <a:spcBef>
                <a:spcPts val="0"/>
              </a:spcBef>
              <a:spcAft>
                <a:spcPts val="200"/>
              </a:spcAft>
              <a:buSzPct val="100000"/>
              <a:buFont typeface="Arial"/>
              <a:buChar char="•"/>
            </a:pPr>
            <a:r>
              <a:rPr lang="en-GB" sz="1300">
                <a:cs typeface="Calibri"/>
              </a:rPr>
              <a:t>Centrally-defined curricula, quality assurance</a:t>
            </a:r>
          </a:p>
          <a:p>
            <a:pPr marL="162000" indent="-162000">
              <a:spcBef>
                <a:spcPts val="0"/>
              </a:spcBef>
              <a:spcAft>
                <a:spcPts val="200"/>
              </a:spcAft>
              <a:buSzPct val="100000"/>
              <a:buFont typeface="Arial"/>
              <a:buChar char="•"/>
            </a:pPr>
            <a:r>
              <a:rPr lang="en-GB" sz="1300">
                <a:cs typeface="Calibri"/>
              </a:rPr>
              <a:t>Hosts Research &amp; Best Practice Function, Partnerships, Professional Services</a:t>
            </a:r>
          </a:p>
        </p:txBody>
      </p:sp>
      <p:sp>
        <p:nvSpPr>
          <p:cNvPr id="11" name="Content Placeholder 2"/>
          <p:cNvSpPr txBox="1">
            <a:spLocks/>
          </p:cNvSpPr>
          <p:nvPr/>
        </p:nvSpPr>
        <p:spPr>
          <a:xfrm>
            <a:off x="7660730" y="2634135"/>
            <a:ext cx="3790535" cy="15229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747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474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47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474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47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2000" indent="-162000">
              <a:spcBef>
                <a:spcPts val="0"/>
              </a:spcBef>
              <a:spcAft>
                <a:spcPts val="200"/>
              </a:spcAft>
              <a:buSzPct val="100000"/>
              <a:buFont typeface="Arial"/>
              <a:buChar char="•"/>
            </a:pPr>
            <a:r>
              <a:rPr lang="en-GB" sz="1300">
                <a:cs typeface="Calibri"/>
              </a:rPr>
              <a:t>Four Institute Campuses anchored by Foundation MATs</a:t>
            </a:r>
          </a:p>
          <a:p>
            <a:pPr marL="162000" indent="-162000">
              <a:spcBef>
                <a:spcPts val="0"/>
              </a:spcBef>
              <a:spcAft>
                <a:spcPts val="200"/>
              </a:spcAft>
              <a:buSzPct val="100000"/>
              <a:buFont typeface="Arial"/>
              <a:buChar char="•"/>
            </a:pPr>
            <a:r>
              <a:rPr lang="en-GB" sz="1300">
                <a:cs typeface="Calibri"/>
              </a:rPr>
              <a:t>Part of the SLDT/IoT legal entity</a:t>
            </a:r>
          </a:p>
          <a:p>
            <a:pPr marL="162000" indent="-162000">
              <a:spcBef>
                <a:spcPts val="0"/>
              </a:spcBef>
              <a:spcAft>
                <a:spcPts val="200"/>
              </a:spcAft>
              <a:buSzPct val="100000"/>
              <a:buFont typeface="Arial"/>
              <a:buChar char="•"/>
            </a:pPr>
            <a:r>
              <a:rPr lang="en-GB" sz="1300">
                <a:cs typeface="Calibri"/>
              </a:rPr>
              <a:t>Core staff are employed by SLDT</a:t>
            </a:r>
          </a:p>
          <a:p>
            <a:pPr marL="162000" indent="-162000">
              <a:spcBef>
                <a:spcPts val="0"/>
              </a:spcBef>
              <a:spcAft>
                <a:spcPts val="200"/>
              </a:spcAft>
              <a:buSzPct val="100000"/>
              <a:buFont typeface="Arial"/>
              <a:buChar char="•"/>
            </a:pPr>
            <a:r>
              <a:rPr lang="en-GB" sz="1300">
                <a:cs typeface="Calibri"/>
              </a:rPr>
              <a:t>Contract additional flexible capacity </a:t>
            </a:r>
            <a:br>
              <a:rPr lang="en-GB" sz="1300">
                <a:cs typeface="Calibri"/>
              </a:rPr>
            </a:br>
            <a:r>
              <a:rPr lang="en-GB" sz="1300">
                <a:cs typeface="Calibri"/>
              </a:rPr>
              <a:t>from MATs.</a:t>
            </a:r>
          </a:p>
          <a:p>
            <a:pPr marL="162000" indent="-162000">
              <a:spcBef>
                <a:spcPts val="0"/>
              </a:spcBef>
              <a:spcAft>
                <a:spcPts val="200"/>
              </a:spcAft>
              <a:buSzPct val="100000"/>
              <a:buFont typeface="Arial"/>
              <a:buChar char="•"/>
            </a:pPr>
            <a:r>
              <a:rPr lang="en-GB" sz="1300">
                <a:cs typeface="Calibri"/>
              </a:rPr>
              <a:t>Deliver SLDT-stipulated curriculum</a:t>
            </a:r>
          </a:p>
          <a:p>
            <a:pPr marL="162000" indent="-162000">
              <a:spcBef>
                <a:spcPts val="0"/>
              </a:spcBef>
              <a:spcAft>
                <a:spcPts val="200"/>
              </a:spcAft>
              <a:buSzPct val="100000"/>
              <a:buFont typeface="Arial"/>
              <a:buChar char="•"/>
            </a:pPr>
            <a:endParaRPr lang="en-GB" sz="1300">
              <a:cs typeface="Calibri"/>
            </a:endParaRPr>
          </a:p>
        </p:txBody>
      </p:sp>
      <p:sp>
        <p:nvSpPr>
          <p:cNvPr id="14" name="Content Placeholder 2"/>
          <p:cNvSpPr txBox="1">
            <a:spLocks/>
          </p:cNvSpPr>
          <p:nvPr/>
        </p:nvSpPr>
        <p:spPr>
          <a:xfrm>
            <a:off x="7699285" y="4459450"/>
            <a:ext cx="3900569" cy="13370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747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474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47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474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47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2000" indent="-162000">
              <a:spcBef>
                <a:spcPts val="0"/>
              </a:spcBef>
              <a:spcAft>
                <a:spcPts val="200"/>
              </a:spcAft>
              <a:buSzPct val="100000"/>
              <a:buFont typeface="Arial"/>
              <a:buChar char="•"/>
            </a:pPr>
            <a:r>
              <a:rPr lang="en-GB" sz="1300">
                <a:cs typeface="Calibri"/>
              </a:rPr>
              <a:t>Associate Colleges/Teaching Delivery Partners to ensure scale, reach cold spots and enhance capacity</a:t>
            </a:r>
          </a:p>
          <a:p>
            <a:pPr marL="162000" indent="-162000">
              <a:spcBef>
                <a:spcPts val="0"/>
              </a:spcBef>
              <a:spcAft>
                <a:spcPts val="200"/>
              </a:spcAft>
              <a:buSzPct val="100000"/>
              <a:buFont typeface="Arial"/>
              <a:buChar char="•"/>
            </a:pPr>
            <a:r>
              <a:rPr lang="en-GB" sz="1300">
                <a:cs typeface="Calibri"/>
              </a:rPr>
              <a:t>Operate on a subcontractor basis</a:t>
            </a:r>
          </a:p>
          <a:p>
            <a:pPr marL="162000" indent="-162000">
              <a:spcBef>
                <a:spcPts val="0"/>
              </a:spcBef>
              <a:spcAft>
                <a:spcPts val="200"/>
              </a:spcAft>
              <a:buSzPct val="100000"/>
              <a:buFont typeface="Arial"/>
              <a:buChar char="•"/>
            </a:pPr>
            <a:r>
              <a:rPr lang="en-GB" sz="1300">
                <a:cs typeface="Calibri"/>
              </a:rPr>
              <a:t>Deliver SLDT-stipulated curriculum</a:t>
            </a:r>
          </a:p>
          <a:p>
            <a:pPr marL="162000" indent="-162000">
              <a:spcBef>
                <a:spcPts val="0"/>
              </a:spcBef>
              <a:spcAft>
                <a:spcPts val="200"/>
              </a:spcAft>
              <a:buSzPct val="100000"/>
              <a:buFont typeface="Arial"/>
              <a:buChar char="•"/>
            </a:pPr>
            <a:endParaRPr lang="en-GB" sz="1300">
              <a:cs typeface="Calibri"/>
            </a:endParaRPr>
          </a:p>
        </p:txBody>
      </p:sp>
      <p:sp>
        <p:nvSpPr>
          <p:cNvPr id="15" name="Rectangle 14"/>
          <p:cNvSpPr/>
          <p:nvPr/>
        </p:nvSpPr>
        <p:spPr>
          <a:xfrm>
            <a:off x="7734260" y="1059886"/>
            <a:ext cx="1913088" cy="400110"/>
          </a:xfrm>
          <a:prstGeom prst="rect">
            <a:avLst/>
          </a:prstGeom>
        </p:spPr>
        <p:txBody>
          <a:bodyPr wrap="none">
            <a:spAutoFit/>
          </a:bodyPr>
          <a:lstStyle/>
          <a:p>
            <a:r>
              <a:rPr lang="en-GB" sz="2000" b="1">
                <a:solidFill>
                  <a:srgbClr val="4D4175"/>
                </a:solidFill>
              </a:rPr>
              <a:t>Institute Central</a:t>
            </a:r>
          </a:p>
        </p:txBody>
      </p:sp>
      <p:sp>
        <p:nvSpPr>
          <p:cNvPr id="16" name="Rectangle 15"/>
          <p:cNvSpPr/>
          <p:nvPr/>
        </p:nvSpPr>
        <p:spPr>
          <a:xfrm>
            <a:off x="7717843" y="2301846"/>
            <a:ext cx="3265125" cy="400110"/>
          </a:xfrm>
          <a:prstGeom prst="rect">
            <a:avLst/>
          </a:prstGeom>
        </p:spPr>
        <p:txBody>
          <a:bodyPr wrap="none">
            <a:spAutoFit/>
          </a:bodyPr>
          <a:lstStyle/>
          <a:p>
            <a:r>
              <a:rPr lang="en-GB" sz="2000" b="1">
                <a:solidFill>
                  <a:srgbClr val="0F5AA1"/>
                </a:solidFill>
              </a:rPr>
              <a:t>Institute Regional Campuses</a:t>
            </a:r>
          </a:p>
        </p:txBody>
      </p:sp>
      <p:sp>
        <p:nvSpPr>
          <p:cNvPr id="19" name="Rectangle 18"/>
          <p:cNvSpPr/>
          <p:nvPr/>
        </p:nvSpPr>
        <p:spPr>
          <a:xfrm>
            <a:off x="7770641" y="4120638"/>
            <a:ext cx="3978175" cy="400110"/>
          </a:xfrm>
          <a:prstGeom prst="rect">
            <a:avLst/>
          </a:prstGeom>
        </p:spPr>
        <p:txBody>
          <a:bodyPr wrap="square">
            <a:spAutoFit/>
          </a:bodyPr>
          <a:lstStyle/>
          <a:p>
            <a:r>
              <a:rPr lang="en-GB" sz="2000" b="1">
                <a:solidFill>
                  <a:srgbClr val="19A38C"/>
                </a:solidFill>
              </a:rPr>
              <a:t>Regional Campus Delivery Partners</a:t>
            </a:r>
          </a:p>
        </p:txBody>
      </p:sp>
    </p:spTree>
    <p:extLst>
      <p:ext uri="{BB962C8B-B14F-4D97-AF65-F5344CB8AC3E}">
        <p14:creationId xmlns:p14="http://schemas.microsoft.com/office/powerpoint/2010/main" val="363368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D10D7A2-201B-5E46-B5CD-B8AC974F4162}"/>
              </a:ext>
            </a:extLst>
          </p:cNvPr>
          <p:cNvSpPr>
            <a:spLocks noGrp="1"/>
          </p:cNvSpPr>
          <p:nvPr>
            <p:ph type="title"/>
          </p:nvPr>
        </p:nvSpPr>
        <p:spPr>
          <a:xfrm>
            <a:off x="998911" y="0"/>
            <a:ext cx="9990341" cy="1325563"/>
          </a:xfrm>
        </p:spPr>
        <p:txBody>
          <a:bodyPr lIns="91440" tIns="45720" rIns="91440" bIns="45720" anchor="b"/>
          <a:lstStyle/>
          <a:p>
            <a:r>
              <a:rPr lang="en-GB" dirty="0"/>
              <a:t>Employment Benefits</a:t>
            </a:r>
            <a:endParaRPr lang="en-US" dirty="0"/>
          </a:p>
        </p:txBody>
      </p:sp>
      <p:cxnSp>
        <p:nvCxnSpPr>
          <p:cNvPr id="17" name="Straight Connector 16">
            <a:extLst>
              <a:ext uri="{FF2B5EF4-FFF2-40B4-BE49-F238E27FC236}">
                <a16:creationId xmlns:a16="http://schemas.microsoft.com/office/drawing/2014/main" id="{E5D5065C-645A-9B47-A756-E3F21E04820D}"/>
              </a:ext>
            </a:extLst>
          </p:cNvPr>
          <p:cNvCxnSpPr>
            <a:cxnSpLocks/>
          </p:cNvCxnSpPr>
          <p:nvPr/>
        </p:nvCxnSpPr>
        <p:spPr>
          <a:xfrm>
            <a:off x="1122634" y="1414654"/>
            <a:ext cx="3886499" cy="0"/>
          </a:xfrm>
          <a:prstGeom prst="line">
            <a:avLst/>
          </a:prstGeom>
          <a:ln w="63500" cap="rnd" cmpd="sng">
            <a:solidFill>
              <a:srgbClr val="87ABB9"/>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781E9020-E8EE-4118-812A-FE03AEA4E555}"/>
              </a:ext>
            </a:extLst>
          </p:cNvPr>
          <p:cNvSpPr/>
          <p:nvPr/>
        </p:nvSpPr>
        <p:spPr>
          <a:xfrm>
            <a:off x="0" y="1797272"/>
            <a:ext cx="12192001" cy="4031631"/>
          </a:xfrm>
          <a:prstGeom prst="rect">
            <a:avLst/>
          </a:prstGeom>
          <a:solidFill>
            <a:srgbClr val="9593B9">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535279" y="2412862"/>
            <a:ext cx="7395880" cy="563231"/>
            <a:chOff x="6401604" y="2414407"/>
            <a:chExt cx="7698372" cy="563231"/>
          </a:xfrm>
        </p:grpSpPr>
        <p:sp>
          <p:nvSpPr>
            <p:cNvPr id="79" name="Rectangle 78">
              <a:extLst>
                <a:ext uri="{FF2B5EF4-FFF2-40B4-BE49-F238E27FC236}">
                  <a16:creationId xmlns:a16="http://schemas.microsoft.com/office/drawing/2014/main" id="{B704C703-4496-4F8B-B850-093B301036C0}"/>
                </a:ext>
              </a:extLst>
            </p:cNvPr>
            <p:cNvSpPr/>
            <p:nvPr/>
          </p:nvSpPr>
          <p:spPr>
            <a:xfrm>
              <a:off x="7012982" y="2574684"/>
              <a:ext cx="7086994" cy="207749"/>
            </a:xfrm>
            <a:prstGeom prst="rect">
              <a:avLst/>
            </a:prstGeom>
          </p:spPr>
          <p:txBody>
            <a:bodyPr wrap="square" lIns="0" tIns="0" rIns="0" bIns="0">
              <a:spAutoFit/>
            </a:bodyPr>
            <a:lstStyle/>
            <a:p>
              <a:pPr>
                <a:lnSpc>
                  <a:spcPct val="90000"/>
                </a:lnSpc>
              </a:pPr>
              <a:r>
                <a:rPr lang="en-US" sz="1500" b="1" dirty="0">
                  <a:solidFill>
                    <a:srgbClr val="474747"/>
                  </a:solidFill>
                </a:rPr>
                <a:t>National Joint Council or School Teachers’ Pay &amp; Conditions (depending on role)</a:t>
              </a:r>
            </a:p>
          </p:txBody>
        </p:sp>
        <p:grpSp>
          <p:nvGrpSpPr>
            <p:cNvPr id="118" name="Group 117"/>
            <p:cNvGrpSpPr/>
            <p:nvPr/>
          </p:nvGrpSpPr>
          <p:grpSpPr>
            <a:xfrm>
              <a:off x="6401604" y="2414407"/>
              <a:ext cx="563231" cy="563231"/>
              <a:chOff x="6472879" y="2997585"/>
              <a:chExt cx="563231" cy="563231"/>
            </a:xfrm>
          </p:grpSpPr>
          <p:grpSp>
            <p:nvGrpSpPr>
              <p:cNvPr id="119" name="Group 118"/>
              <p:cNvGrpSpPr/>
              <p:nvPr/>
            </p:nvGrpSpPr>
            <p:grpSpPr>
              <a:xfrm>
                <a:off x="6472879" y="2997585"/>
                <a:ext cx="563231" cy="563231"/>
                <a:chOff x="11356249" y="2262753"/>
                <a:chExt cx="726048" cy="726048"/>
              </a:xfrm>
            </p:grpSpPr>
            <p:sp>
              <p:nvSpPr>
                <p:cNvPr id="123" name="Oval 122"/>
                <p:cNvSpPr/>
                <p:nvPr/>
              </p:nvSpPr>
              <p:spPr>
                <a:xfrm>
                  <a:off x="11356249" y="2262753"/>
                  <a:ext cx="726048" cy="726048"/>
                </a:xfrm>
                <a:prstGeom prst="ellipse">
                  <a:avLst/>
                </a:prstGeom>
                <a:solidFill>
                  <a:srgbClr val="4741AB">
                    <a:alpha val="28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4" name="Oval 123"/>
                <p:cNvSpPr/>
                <p:nvPr/>
              </p:nvSpPr>
              <p:spPr>
                <a:xfrm>
                  <a:off x="11439861" y="2353534"/>
                  <a:ext cx="551373" cy="551372"/>
                </a:xfrm>
                <a:prstGeom prst="ellipse">
                  <a:avLst/>
                </a:prstGeom>
                <a:solidFill>
                  <a:srgbClr val="4741A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20" name="Group 119">
                <a:extLst>
                  <a:ext uri="{FF2B5EF4-FFF2-40B4-BE49-F238E27FC236}">
                    <a16:creationId xmlns:a16="http://schemas.microsoft.com/office/drawing/2014/main" id="{03B2E2F2-C5D6-4704-AFAC-03FFED69F0D5}"/>
                  </a:ext>
                </a:extLst>
              </p:cNvPr>
              <p:cNvGrpSpPr>
                <a:grpSpLocks noChangeAspect="1"/>
              </p:cNvGrpSpPr>
              <p:nvPr/>
            </p:nvGrpSpPr>
            <p:grpSpPr>
              <a:xfrm>
                <a:off x="6610472" y="3174105"/>
                <a:ext cx="288069" cy="210190"/>
                <a:chOff x="6526213" y="1036638"/>
                <a:chExt cx="546100" cy="398463"/>
              </a:xfrm>
              <a:solidFill>
                <a:schemeClr val="bg1"/>
              </a:solidFill>
            </p:grpSpPr>
            <p:sp>
              <p:nvSpPr>
                <p:cNvPr id="121" name="Freeform 369">
                  <a:extLst>
                    <a:ext uri="{FF2B5EF4-FFF2-40B4-BE49-F238E27FC236}">
                      <a16:creationId xmlns:a16="http://schemas.microsoft.com/office/drawing/2014/main" id="{A0F14DB3-C76D-4CE4-AC8C-96C25DB95B65}"/>
                    </a:ext>
                  </a:extLst>
                </p:cNvPr>
                <p:cNvSpPr>
                  <a:spLocks noEditPoints="1"/>
                </p:cNvSpPr>
                <p:nvPr/>
              </p:nvSpPr>
              <p:spPr bwMode="auto">
                <a:xfrm>
                  <a:off x="6526213" y="1036638"/>
                  <a:ext cx="400050" cy="398463"/>
                </a:xfrm>
                <a:custGeom>
                  <a:avLst/>
                  <a:gdLst>
                    <a:gd name="T0" fmla="*/ 167 w 174"/>
                    <a:gd name="T1" fmla="*/ 132 h 173"/>
                    <a:gd name="T2" fmla="*/ 112 w 174"/>
                    <a:gd name="T3" fmla="*/ 105 h 173"/>
                    <a:gd name="T4" fmla="*/ 112 w 174"/>
                    <a:gd name="T5" fmla="*/ 99 h 173"/>
                    <a:gd name="T6" fmla="*/ 124 w 174"/>
                    <a:gd name="T7" fmla="*/ 78 h 173"/>
                    <a:gd name="T8" fmla="*/ 130 w 174"/>
                    <a:gd name="T9" fmla="*/ 64 h 173"/>
                    <a:gd name="T10" fmla="*/ 127 w 174"/>
                    <a:gd name="T11" fmla="*/ 54 h 173"/>
                    <a:gd name="T12" fmla="*/ 127 w 174"/>
                    <a:gd name="T13" fmla="*/ 37 h 173"/>
                    <a:gd name="T14" fmla="*/ 87 w 174"/>
                    <a:gd name="T15" fmla="*/ 0 h 173"/>
                    <a:gd name="T16" fmla="*/ 47 w 174"/>
                    <a:gd name="T17" fmla="*/ 37 h 173"/>
                    <a:gd name="T18" fmla="*/ 47 w 174"/>
                    <a:gd name="T19" fmla="*/ 54 h 173"/>
                    <a:gd name="T20" fmla="*/ 44 w 174"/>
                    <a:gd name="T21" fmla="*/ 64 h 173"/>
                    <a:gd name="T22" fmla="*/ 50 w 174"/>
                    <a:gd name="T23" fmla="*/ 78 h 173"/>
                    <a:gd name="T24" fmla="*/ 62 w 174"/>
                    <a:gd name="T25" fmla="*/ 99 h 173"/>
                    <a:gd name="T26" fmla="*/ 62 w 174"/>
                    <a:gd name="T27" fmla="*/ 105 h 173"/>
                    <a:gd name="T28" fmla="*/ 7 w 174"/>
                    <a:gd name="T29" fmla="*/ 132 h 173"/>
                    <a:gd name="T30" fmla="*/ 0 w 174"/>
                    <a:gd name="T31" fmla="*/ 142 h 173"/>
                    <a:gd name="T32" fmla="*/ 0 w 174"/>
                    <a:gd name="T33" fmla="*/ 163 h 173"/>
                    <a:gd name="T34" fmla="*/ 11 w 174"/>
                    <a:gd name="T35" fmla="*/ 173 h 173"/>
                    <a:gd name="T36" fmla="*/ 163 w 174"/>
                    <a:gd name="T37" fmla="*/ 173 h 173"/>
                    <a:gd name="T38" fmla="*/ 174 w 174"/>
                    <a:gd name="T39" fmla="*/ 163 h 173"/>
                    <a:gd name="T40" fmla="*/ 174 w 174"/>
                    <a:gd name="T41" fmla="*/ 142 h 173"/>
                    <a:gd name="T42" fmla="*/ 167 w 174"/>
                    <a:gd name="T43" fmla="*/ 132 h 173"/>
                    <a:gd name="T44" fmla="*/ 164 w 174"/>
                    <a:gd name="T45" fmla="*/ 163 h 173"/>
                    <a:gd name="T46" fmla="*/ 163 w 174"/>
                    <a:gd name="T47" fmla="*/ 164 h 173"/>
                    <a:gd name="T48" fmla="*/ 11 w 174"/>
                    <a:gd name="T49" fmla="*/ 164 h 173"/>
                    <a:gd name="T50" fmla="*/ 10 w 174"/>
                    <a:gd name="T51" fmla="*/ 163 h 173"/>
                    <a:gd name="T52" fmla="*/ 10 w 174"/>
                    <a:gd name="T53" fmla="*/ 142 h 173"/>
                    <a:gd name="T54" fmla="*/ 11 w 174"/>
                    <a:gd name="T55" fmla="*/ 141 h 173"/>
                    <a:gd name="T56" fmla="*/ 72 w 174"/>
                    <a:gd name="T57" fmla="*/ 107 h 173"/>
                    <a:gd name="T58" fmla="*/ 72 w 174"/>
                    <a:gd name="T59" fmla="*/ 106 h 173"/>
                    <a:gd name="T60" fmla="*/ 72 w 174"/>
                    <a:gd name="T61" fmla="*/ 98 h 173"/>
                    <a:gd name="T62" fmla="*/ 70 w 174"/>
                    <a:gd name="T63" fmla="*/ 94 h 173"/>
                    <a:gd name="T64" fmla="*/ 59 w 174"/>
                    <a:gd name="T65" fmla="*/ 74 h 173"/>
                    <a:gd name="T66" fmla="*/ 57 w 174"/>
                    <a:gd name="T67" fmla="*/ 71 h 173"/>
                    <a:gd name="T68" fmla="*/ 54 w 174"/>
                    <a:gd name="T69" fmla="*/ 64 h 173"/>
                    <a:gd name="T70" fmla="*/ 56 w 174"/>
                    <a:gd name="T71" fmla="*/ 59 h 173"/>
                    <a:gd name="T72" fmla="*/ 57 w 174"/>
                    <a:gd name="T73" fmla="*/ 56 h 173"/>
                    <a:gd name="T74" fmla="*/ 57 w 174"/>
                    <a:gd name="T75" fmla="*/ 37 h 173"/>
                    <a:gd name="T76" fmla="*/ 87 w 174"/>
                    <a:gd name="T77" fmla="*/ 10 h 173"/>
                    <a:gd name="T78" fmla="*/ 117 w 174"/>
                    <a:gd name="T79" fmla="*/ 37 h 173"/>
                    <a:gd name="T80" fmla="*/ 117 w 174"/>
                    <a:gd name="T81" fmla="*/ 56 h 173"/>
                    <a:gd name="T82" fmla="*/ 118 w 174"/>
                    <a:gd name="T83" fmla="*/ 59 h 173"/>
                    <a:gd name="T84" fmla="*/ 120 w 174"/>
                    <a:gd name="T85" fmla="*/ 64 h 173"/>
                    <a:gd name="T86" fmla="*/ 117 w 174"/>
                    <a:gd name="T87" fmla="*/ 71 h 173"/>
                    <a:gd name="T88" fmla="*/ 115 w 174"/>
                    <a:gd name="T89" fmla="*/ 74 h 173"/>
                    <a:gd name="T90" fmla="*/ 104 w 174"/>
                    <a:gd name="T91" fmla="*/ 94 h 173"/>
                    <a:gd name="T92" fmla="*/ 102 w 174"/>
                    <a:gd name="T93" fmla="*/ 98 h 173"/>
                    <a:gd name="T94" fmla="*/ 102 w 174"/>
                    <a:gd name="T95" fmla="*/ 106 h 173"/>
                    <a:gd name="T96" fmla="*/ 102 w 174"/>
                    <a:gd name="T97" fmla="*/ 107 h 173"/>
                    <a:gd name="T98" fmla="*/ 163 w 174"/>
                    <a:gd name="T99" fmla="*/ 141 h 173"/>
                    <a:gd name="T100" fmla="*/ 164 w 174"/>
                    <a:gd name="T101" fmla="*/ 142 h 173"/>
                    <a:gd name="T102" fmla="*/ 164 w 174"/>
                    <a:gd name="T103" fmla="*/ 1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3">
                      <a:moveTo>
                        <a:pt x="167" y="132"/>
                      </a:moveTo>
                      <a:cubicBezTo>
                        <a:pt x="122" y="114"/>
                        <a:pt x="113" y="107"/>
                        <a:pt x="112" y="105"/>
                      </a:cubicBezTo>
                      <a:cubicBezTo>
                        <a:pt x="112" y="99"/>
                        <a:pt x="112" y="99"/>
                        <a:pt x="112" y="99"/>
                      </a:cubicBezTo>
                      <a:cubicBezTo>
                        <a:pt x="117" y="94"/>
                        <a:pt x="121" y="86"/>
                        <a:pt x="124" y="78"/>
                      </a:cubicBezTo>
                      <a:cubicBezTo>
                        <a:pt x="127" y="74"/>
                        <a:pt x="130" y="69"/>
                        <a:pt x="130" y="64"/>
                      </a:cubicBezTo>
                      <a:cubicBezTo>
                        <a:pt x="130" y="60"/>
                        <a:pt x="129" y="57"/>
                        <a:pt x="127" y="54"/>
                      </a:cubicBezTo>
                      <a:cubicBezTo>
                        <a:pt x="127" y="37"/>
                        <a:pt x="127" y="37"/>
                        <a:pt x="127" y="37"/>
                      </a:cubicBezTo>
                      <a:cubicBezTo>
                        <a:pt x="127" y="14"/>
                        <a:pt x="112" y="0"/>
                        <a:pt x="87" y="0"/>
                      </a:cubicBezTo>
                      <a:cubicBezTo>
                        <a:pt x="62" y="0"/>
                        <a:pt x="47" y="14"/>
                        <a:pt x="47" y="37"/>
                      </a:cubicBezTo>
                      <a:cubicBezTo>
                        <a:pt x="47" y="54"/>
                        <a:pt x="47" y="54"/>
                        <a:pt x="47" y="54"/>
                      </a:cubicBezTo>
                      <a:cubicBezTo>
                        <a:pt x="45" y="57"/>
                        <a:pt x="44" y="61"/>
                        <a:pt x="44" y="64"/>
                      </a:cubicBezTo>
                      <a:cubicBezTo>
                        <a:pt x="44" y="69"/>
                        <a:pt x="47" y="74"/>
                        <a:pt x="50" y="78"/>
                      </a:cubicBezTo>
                      <a:cubicBezTo>
                        <a:pt x="53" y="86"/>
                        <a:pt x="57" y="94"/>
                        <a:pt x="62" y="99"/>
                      </a:cubicBezTo>
                      <a:cubicBezTo>
                        <a:pt x="62" y="105"/>
                        <a:pt x="62" y="105"/>
                        <a:pt x="62" y="105"/>
                      </a:cubicBezTo>
                      <a:cubicBezTo>
                        <a:pt x="61" y="107"/>
                        <a:pt x="52" y="115"/>
                        <a:pt x="7" y="132"/>
                      </a:cubicBezTo>
                      <a:cubicBezTo>
                        <a:pt x="3" y="134"/>
                        <a:pt x="0" y="138"/>
                        <a:pt x="0" y="142"/>
                      </a:cubicBezTo>
                      <a:cubicBezTo>
                        <a:pt x="0" y="163"/>
                        <a:pt x="0" y="163"/>
                        <a:pt x="0" y="163"/>
                      </a:cubicBezTo>
                      <a:cubicBezTo>
                        <a:pt x="0" y="169"/>
                        <a:pt x="5" y="173"/>
                        <a:pt x="11" y="173"/>
                      </a:cubicBezTo>
                      <a:cubicBezTo>
                        <a:pt x="163" y="173"/>
                        <a:pt x="163" y="173"/>
                        <a:pt x="163" y="173"/>
                      </a:cubicBezTo>
                      <a:cubicBezTo>
                        <a:pt x="169" y="173"/>
                        <a:pt x="174" y="169"/>
                        <a:pt x="174" y="163"/>
                      </a:cubicBezTo>
                      <a:cubicBezTo>
                        <a:pt x="174" y="142"/>
                        <a:pt x="174" y="142"/>
                        <a:pt x="174" y="142"/>
                      </a:cubicBezTo>
                      <a:cubicBezTo>
                        <a:pt x="174" y="138"/>
                        <a:pt x="171" y="134"/>
                        <a:pt x="167" y="132"/>
                      </a:cubicBezTo>
                      <a:close/>
                      <a:moveTo>
                        <a:pt x="164" y="163"/>
                      </a:moveTo>
                      <a:cubicBezTo>
                        <a:pt x="164" y="163"/>
                        <a:pt x="164" y="164"/>
                        <a:pt x="163" y="164"/>
                      </a:cubicBezTo>
                      <a:cubicBezTo>
                        <a:pt x="11" y="164"/>
                        <a:pt x="11" y="164"/>
                        <a:pt x="11" y="164"/>
                      </a:cubicBezTo>
                      <a:cubicBezTo>
                        <a:pt x="10" y="164"/>
                        <a:pt x="10" y="163"/>
                        <a:pt x="10" y="163"/>
                      </a:cubicBezTo>
                      <a:cubicBezTo>
                        <a:pt x="10" y="142"/>
                        <a:pt x="10" y="142"/>
                        <a:pt x="10" y="142"/>
                      </a:cubicBezTo>
                      <a:cubicBezTo>
                        <a:pt x="10" y="142"/>
                        <a:pt x="10" y="141"/>
                        <a:pt x="11" y="141"/>
                      </a:cubicBezTo>
                      <a:cubicBezTo>
                        <a:pt x="61" y="121"/>
                        <a:pt x="70" y="113"/>
                        <a:pt x="72" y="107"/>
                      </a:cubicBezTo>
                      <a:cubicBezTo>
                        <a:pt x="72" y="107"/>
                        <a:pt x="72" y="106"/>
                        <a:pt x="72" y="106"/>
                      </a:cubicBezTo>
                      <a:cubicBezTo>
                        <a:pt x="72" y="98"/>
                        <a:pt x="72" y="98"/>
                        <a:pt x="72" y="98"/>
                      </a:cubicBezTo>
                      <a:cubicBezTo>
                        <a:pt x="72" y="96"/>
                        <a:pt x="71" y="95"/>
                        <a:pt x="70" y="94"/>
                      </a:cubicBezTo>
                      <a:cubicBezTo>
                        <a:pt x="65" y="89"/>
                        <a:pt x="62" y="82"/>
                        <a:pt x="59" y="74"/>
                      </a:cubicBezTo>
                      <a:cubicBezTo>
                        <a:pt x="59" y="73"/>
                        <a:pt x="58" y="72"/>
                        <a:pt x="57" y="71"/>
                      </a:cubicBezTo>
                      <a:cubicBezTo>
                        <a:pt x="55" y="70"/>
                        <a:pt x="54" y="67"/>
                        <a:pt x="54" y="64"/>
                      </a:cubicBezTo>
                      <a:cubicBezTo>
                        <a:pt x="54" y="62"/>
                        <a:pt x="55" y="60"/>
                        <a:pt x="56" y="59"/>
                      </a:cubicBezTo>
                      <a:cubicBezTo>
                        <a:pt x="56" y="58"/>
                        <a:pt x="57" y="57"/>
                        <a:pt x="57" y="56"/>
                      </a:cubicBezTo>
                      <a:cubicBezTo>
                        <a:pt x="57" y="37"/>
                        <a:pt x="57" y="37"/>
                        <a:pt x="57" y="37"/>
                      </a:cubicBezTo>
                      <a:cubicBezTo>
                        <a:pt x="57" y="19"/>
                        <a:pt x="67" y="10"/>
                        <a:pt x="87" y="10"/>
                      </a:cubicBezTo>
                      <a:cubicBezTo>
                        <a:pt x="107" y="10"/>
                        <a:pt x="117" y="19"/>
                        <a:pt x="117" y="37"/>
                      </a:cubicBezTo>
                      <a:cubicBezTo>
                        <a:pt x="117" y="56"/>
                        <a:pt x="117" y="56"/>
                        <a:pt x="117" y="56"/>
                      </a:cubicBezTo>
                      <a:cubicBezTo>
                        <a:pt x="117" y="57"/>
                        <a:pt x="117" y="58"/>
                        <a:pt x="118" y="59"/>
                      </a:cubicBezTo>
                      <a:cubicBezTo>
                        <a:pt x="119" y="60"/>
                        <a:pt x="120" y="62"/>
                        <a:pt x="120" y="64"/>
                      </a:cubicBezTo>
                      <a:cubicBezTo>
                        <a:pt x="120" y="67"/>
                        <a:pt x="119" y="70"/>
                        <a:pt x="117" y="71"/>
                      </a:cubicBezTo>
                      <a:cubicBezTo>
                        <a:pt x="116" y="72"/>
                        <a:pt x="115" y="73"/>
                        <a:pt x="115" y="74"/>
                      </a:cubicBezTo>
                      <a:cubicBezTo>
                        <a:pt x="112" y="82"/>
                        <a:pt x="109" y="89"/>
                        <a:pt x="104" y="94"/>
                      </a:cubicBezTo>
                      <a:cubicBezTo>
                        <a:pt x="103" y="95"/>
                        <a:pt x="102" y="96"/>
                        <a:pt x="102" y="98"/>
                      </a:cubicBezTo>
                      <a:cubicBezTo>
                        <a:pt x="102" y="106"/>
                        <a:pt x="102" y="106"/>
                        <a:pt x="102" y="106"/>
                      </a:cubicBezTo>
                      <a:cubicBezTo>
                        <a:pt x="102" y="106"/>
                        <a:pt x="102" y="107"/>
                        <a:pt x="102" y="107"/>
                      </a:cubicBezTo>
                      <a:cubicBezTo>
                        <a:pt x="104" y="113"/>
                        <a:pt x="113" y="122"/>
                        <a:pt x="163" y="141"/>
                      </a:cubicBezTo>
                      <a:cubicBezTo>
                        <a:pt x="164" y="141"/>
                        <a:pt x="164" y="142"/>
                        <a:pt x="164" y="142"/>
                      </a:cubicBezTo>
                      <a:lnTo>
                        <a:pt x="164" y="1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2" name="Freeform 370">
                  <a:extLst>
                    <a:ext uri="{FF2B5EF4-FFF2-40B4-BE49-F238E27FC236}">
                      <a16:creationId xmlns:a16="http://schemas.microsoft.com/office/drawing/2014/main" id="{03D6938A-E1EC-46BA-8342-221EA185151E}"/>
                    </a:ext>
                  </a:extLst>
                </p:cNvPr>
                <p:cNvSpPr>
                  <a:spLocks/>
                </p:cNvSpPr>
                <p:nvPr/>
              </p:nvSpPr>
              <p:spPr bwMode="auto">
                <a:xfrm>
                  <a:off x="6837363" y="1123950"/>
                  <a:ext cx="234950" cy="311150"/>
                </a:xfrm>
                <a:custGeom>
                  <a:avLst/>
                  <a:gdLst>
                    <a:gd name="T0" fmla="*/ 96 w 102"/>
                    <a:gd name="T1" fmla="*/ 101 h 135"/>
                    <a:gd name="T2" fmla="*/ 54 w 102"/>
                    <a:gd name="T3" fmla="*/ 81 h 135"/>
                    <a:gd name="T4" fmla="*/ 54 w 102"/>
                    <a:gd name="T5" fmla="*/ 78 h 135"/>
                    <a:gd name="T6" fmla="*/ 63 w 102"/>
                    <a:gd name="T7" fmla="*/ 62 h 135"/>
                    <a:gd name="T8" fmla="*/ 68 w 102"/>
                    <a:gd name="T9" fmla="*/ 50 h 135"/>
                    <a:gd name="T10" fmla="*/ 66 w 102"/>
                    <a:gd name="T11" fmla="*/ 42 h 135"/>
                    <a:gd name="T12" fmla="*/ 66 w 102"/>
                    <a:gd name="T13" fmla="*/ 30 h 135"/>
                    <a:gd name="T14" fmla="*/ 34 w 102"/>
                    <a:gd name="T15" fmla="*/ 0 h 135"/>
                    <a:gd name="T16" fmla="*/ 3 w 102"/>
                    <a:gd name="T17" fmla="*/ 30 h 135"/>
                    <a:gd name="T18" fmla="*/ 3 w 102"/>
                    <a:gd name="T19" fmla="*/ 42 h 135"/>
                    <a:gd name="T20" fmla="*/ 0 w 102"/>
                    <a:gd name="T21" fmla="*/ 50 h 135"/>
                    <a:gd name="T22" fmla="*/ 5 w 102"/>
                    <a:gd name="T23" fmla="*/ 62 h 135"/>
                    <a:gd name="T24" fmla="*/ 15 w 102"/>
                    <a:gd name="T25" fmla="*/ 79 h 135"/>
                    <a:gd name="T26" fmla="*/ 22 w 102"/>
                    <a:gd name="T27" fmla="*/ 80 h 135"/>
                    <a:gd name="T28" fmla="*/ 22 w 102"/>
                    <a:gd name="T29" fmla="*/ 73 h 135"/>
                    <a:gd name="T30" fmla="*/ 14 w 102"/>
                    <a:gd name="T31" fmla="*/ 58 h 135"/>
                    <a:gd name="T32" fmla="*/ 12 w 102"/>
                    <a:gd name="T33" fmla="*/ 55 h 135"/>
                    <a:gd name="T34" fmla="*/ 10 w 102"/>
                    <a:gd name="T35" fmla="*/ 50 h 135"/>
                    <a:gd name="T36" fmla="*/ 11 w 102"/>
                    <a:gd name="T37" fmla="*/ 47 h 135"/>
                    <a:gd name="T38" fmla="*/ 12 w 102"/>
                    <a:gd name="T39" fmla="*/ 44 h 135"/>
                    <a:gd name="T40" fmla="*/ 12 w 102"/>
                    <a:gd name="T41" fmla="*/ 30 h 135"/>
                    <a:gd name="T42" fmla="*/ 34 w 102"/>
                    <a:gd name="T43" fmla="*/ 10 h 135"/>
                    <a:gd name="T44" fmla="*/ 56 w 102"/>
                    <a:gd name="T45" fmla="*/ 30 h 135"/>
                    <a:gd name="T46" fmla="*/ 56 w 102"/>
                    <a:gd name="T47" fmla="*/ 44 h 135"/>
                    <a:gd name="T48" fmla="*/ 57 w 102"/>
                    <a:gd name="T49" fmla="*/ 47 h 135"/>
                    <a:gd name="T50" fmla="*/ 58 w 102"/>
                    <a:gd name="T51" fmla="*/ 50 h 135"/>
                    <a:gd name="T52" fmla="*/ 56 w 102"/>
                    <a:gd name="T53" fmla="*/ 55 h 135"/>
                    <a:gd name="T54" fmla="*/ 54 w 102"/>
                    <a:gd name="T55" fmla="*/ 58 h 135"/>
                    <a:gd name="T56" fmla="*/ 46 w 102"/>
                    <a:gd name="T57" fmla="*/ 73 h 135"/>
                    <a:gd name="T58" fmla="*/ 45 w 102"/>
                    <a:gd name="T59" fmla="*/ 76 h 135"/>
                    <a:gd name="T60" fmla="*/ 45 w 102"/>
                    <a:gd name="T61" fmla="*/ 82 h 135"/>
                    <a:gd name="T62" fmla="*/ 45 w 102"/>
                    <a:gd name="T63" fmla="*/ 84 h 135"/>
                    <a:gd name="T64" fmla="*/ 92 w 102"/>
                    <a:gd name="T65" fmla="*/ 110 h 135"/>
                    <a:gd name="T66" fmla="*/ 92 w 102"/>
                    <a:gd name="T67" fmla="*/ 126 h 135"/>
                    <a:gd name="T68" fmla="*/ 52 w 102"/>
                    <a:gd name="T69" fmla="*/ 126 h 135"/>
                    <a:gd name="T70" fmla="*/ 47 w 102"/>
                    <a:gd name="T71" fmla="*/ 131 h 135"/>
                    <a:gd name="T72" fmla="*/ 52 w 102"/>
                    <a:gd name="T73" fmla="*/ 135 h 135"/>
                    <a:gd name="T74" fmla="*/ 92 w 102"/>
                    <a:gd name="T75" fmla="*/ 135 h 135"/>
                    <a:gd name="T76" fmla="*/ 102 w 102"/>
                    <a:gd name="T77" fmla="*/ 126 h 135"/>
                    <a:gd name="T78" fmla="*/ 102 w 102"/>
                    <a:gd name="T79" fmla="*/ 110 h 135"/>
                    <a:gd name="T80" fmla="*/ 96 w 102"/>
                    <a:gd name="T81" fmla="*/ 10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135">
                      <a:moveTo>
                        <a:pt x="96" y="101"/>
                      </a:moveTo>
                      <a:cubicBezTo>
                        <a:pt x="62" y="89"/>
                        <a:pt x="56" y="83"/>
                        <a:pt x="54" y="81"/>
                      </a:cubicBezTo>
                      <a:cubicBezTo>
                        <a:pt x="54" y="78"/>
                        <a:pt x="54" y="78"/>
                        <a:pt x="54" y="78"/>
                      </a:cubicBezTo>
                      <a:cubicBezTo>
                        <a:pt x="58" y="74"/>
                        <a:pt x="61" y="68"/>
                        <a:pt x="63" y="62"/>
                      </a:cubicBezTo>
                      <a:cubicBezTo>
                        <a:pt x="66" y="59"/>
                        <a:pt x="68" y="55"/>
                        <a:pt x="68" y="50"/>
                      </a:cubicBezTo>
                      <a:cubicBezTo>
                        <a:pt x="68" y="48"/>
                        <a:pt x="67" y="45"/>
                        <a:pt x="66" y="42"/>
                      </a:cubicBezTo>
                      <a:cubicBezTo>
                        <a:pt x="66" y="30"/>
                        <a:pt x="66" y="30"/>
                        <a:pt x="66" y="30"/>
                      </a:cubicBezTo>
                      <a:cubicBezTo>
                        <a:pt x="66" y="11"/>
                        <a:pt x="54" y="0"/>
                        <a:pt x="34" y="0"/>
                      </a:cubicBezTo>
                      <a:cubicBezTo>
                        <a:pt x="14" y="0"/>
                        <a:pt x="3" y="11"/>
                        <a:pt x="3" y="30"/>
                      </a:cubicBezTo>
                      <a:cubicBezTo>
                        <a:pt x="3" y="42"/>
                        <a:pt x="3" y="42"/>
                        <a:pt x="3" y="42"/>
                      </a:cubicBezTo>
                      <a:cubicBezTo>
                        <a:pt x="1" y="45"/>
                        <a:pt x="0" y="48"/>
                        <a:pt x="0" y="50"/>
                      </a:cubicBezTo>
                      <a:cubicBezTo>
                        <a:pt x="0" y="55"/>
                        <a:pt x="2" y="59"/>
                        <a:pt x="5" y="62"/>
                      </a:cubicBezTo>
                      <a:cubicBezTo>
                        <a:pt x="7" y="69"/>
                        <a:pt x="11" y="75"/>
                        <a:pt x="15" y="79"/>
                      </a:cubicBezTo>
                      <a:cubicBezTo>
                        <a:pt x="17" y="81"/>
                        <a:pt x="20" y="81"/>
                        <a:pt x="22" y="80"/>
                      </a:cubicBezTo>
                      <a:cubicBezTo>
                        <a:pt x="24" y="78"/>
                        <a:pt x="24" y="75"/>
                        <a:pt x="22" y="73"/>
                      </a:cubicBezTo>
                      <a:cubicBezTo>
                        <a:pt x="19" y="69"/>
                        <a:pt x="16" y="64"/>
                        <a:pt x="14" y="58"/>
                      </a:cubicBezTo>
                      <a:cubicBezTo>
                        <a:pt x="14" y="56"/>
                        <a:pt x="13" y="56"/>
                        <a:pt x="12" y="55"/>
                      </a:cubicBezTo>
                      <a:cubicBezTo>
                        <a:pt x="11" y="54"/>
                        <a:pt x="10" y="52"/>
                        <a:pt x="10" y="50"/>
                      </a:cubicBezTo>
                      <a:cubicBezTo>
                        <a:pt x="10" y="49"/>
                        <a:pt x="11" y="48"/>
                        <a:pt x="11" y="47"/>
                      </a:cubicBezTo>
                      <a:cubicBezTo>
                        <a:pt x="12" y="46"/>
                        <a:pt x="12" y="45"/>
                        <a:pt x="12" y="44"/>
                      </a:cubicBezTo>
                      <a:cubicBezTo>
                        <a:pt x="12" y="30"/>
                        <a:pt x="12" y="30"/>
                        <a:pt x="12" y="30"/>
                      </a:cubicBezTo>
                      <a:cubicBezTo>
                        <a:pt x="12" y="17"/>
                        <a:pt x="20" y="10"/>
                        <a:pt x="34" y="10"/>
                      </a:cubicBezTo>
                      <a:cubicBezTo>
                        <a:pt x="49" y="10"/>
                        <a:pt x="56" y="17"/>
                        <a:pt x="56" y="30"/>
                      </a:cubicBezTo>
                      <a:cubicBezTo>
                        <a:pt x="56" y="44"/>
                        <a:pt x="56" y="44"/>
                        <a:pt x="56" y="44"/>
                      </a:cubicBezTo>
                      <a:cubicBezTo>
                        <a:pt x="56" y="45"/>
                        <a:pt x="56" y="46"/>
                        <a:pt x="57" y="47"/>
                      </a:cubicBezTo>
                      <a:cubicBezTo>
                        <a:pt x="58" y="48"/>
                        <a:pt x="58" y="49"/>
                        <a:pt x="58" y="50"/>
                      </a:cubicBezTo>
                      <a:cubicBezTo>
                        <a:pt x="58" y="52"/>
                        <a:pt x="58" y="54"/>
                        <a:pt x="56" y="55"/>
                      </a:cubicBezTo>
                      <a:cubicBezTo>
                        <a:pt x="55" y="56"/>
                        <a:pt x="55" y="56"/>
                        <a:pt x="54" y="58"/>
                      </a:cubicBezTo>
                      <a:cubicBezTo>
                        <a:pt x="53" y="64"/>
                        <a:pt x="50" y="69"/>
                        <a:pt x="46" y="73"/>
                      </a:cubicBezTo>
                      <a:cubicBezTo>
                        <a:pt x="45" y="74"/>
                        <a:pt x="45" y="75"/>
                        <a:pt x="45" y="76"/>
                      </a:cubicBezTo>
                      <a:cubicBezTo>
                        <a:pt x="45" y="82"/>
                        <a:pt x="45" y="82"/>
                        <a:pt x="45" y="82"/>
                      </a:cubicBezTo>
                      <a:cubicBezTo>
                        <a:pt x="45" y="83"/>
                        <a:pt x="45" y="83"/>
                        <a:pt x="45" y="84"/>
                      </a:cubicBezTo>
                      <a:cubicBezTo>
                        <a:pt x="46" y="88"/>
                        <a:pt x="51" y="95"/>
                        <a:pt x="92" y="110"/>
                      </a:cubicBezTo>
                      <a:cubicBezTo>
                        <a:pt x="92" y="126"/>
                        <a:pt x="92" y="126"/>
                        <a:pt x="92" y="126"/>
                      </a:cubicBezTo>
                      <a:cubicBezTo>
                        <a:pt x="52" y="126"/>
                        <a:pt x="52" y="126"/>
                        <a:pt x="52" y="126"/>
                      </a:cubicBezTo>
                      <a:cubicBezTo>
                        <a:pt x="50" y="126"/>
                        <a:pt x="47" y="128"/>
                        <a:pt x="47" y="131"/>
                      </a:cubicBezTo>
                      <a:cubicBezTo>
                        <a:pt x="47" y="133"/>
                        <a:pt x="50" y="135"/>
                        <a:pt x="52" y="135"/>
                      </a:cubicBezTo>
                      <a:cubicBezTo>
                        <a:pt x="92" y="135"/>
                        <a:pt x="92" y="135"/>
                        <a:pt x="92" y="135"/>
                      </a:cubicBezTo>
                      <a:cubicBezTo>
                        <a:pt x="97" y="135"/>
                        <a:pt x="102" y="131"/>
                        <a:pt x="102" y="126"/>
                      </a:cubicBezTo>
                      <a:cubicBezTo>
                        <a:pt x="102" y="110"/>
                        <a:pt x="102" y="110"/>
                        <a:pt x="102" y="110"/>
                      </a:cubicBezTo>
                      <a:cubicBezTo>
                        <a:pt x="102" y="106"/>
                        <a:pt x="99" y="103"/>
                        <a:pt x="96"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grpSp>
      <p:grpSp>
        <p:nvGrpSpPr>
          <p:cNvPr id="14" name="Group 13"/>
          <p:cNvGrpSpPr/>
          <p:nvPr/>
        </p:nvGrpSpPr>
        <p:grpSpPr>
          <a:xfrm>
            <a:off x="524686" y="4084385"/>
            <a:ext cx="9525167" cy="563231"/>
            <a:chOff x="6401604" y="3587628"/>
            <a:chExt cx="9525167" cy="563231"/>
          </a:xfrm>
        </p:grpSpPr>
        <p:sp>
          <p:nvSpPr>
            <p:cNvPr id="50" name="Rectangle 49">
              <a:extLst>
                <a:ext uri="{FF2B5EF4-FFF2-40B4-BE49-F238E27FC236}">
                  <a16:creationId xmlns:a16="http://schemas.microsoft.com/office/drawing/2014/main" id="{6826BE38-B00D-44B3-BC10-006DFEB397A6}"/>
                </a:ext>
              </a:extLst>
            </p:cNvPr>
            <p:cNvSpPr/>
            <p:nvPr/>
          </p:nvSpPr>
          <p:spPr>
            <a:xfrm>
              <a:off x="7040289" y="3786862"/>
              <a:ext cx="8886482" cy="207749"/>
            </a:xfrm>
            <a:prstGeom prst="rect">
              <a:avLst/>
            </a:prstGeom>
          </p:spPr>
          <p:txBody>
            <a:bodyPr wrap="square" lIns="0" tIns="0" rIns="0" bIns="0">
              <a:spAutoFit/>
            </a:bodyPr>
            <a:lstStyle/>
            <a:p>
              <a:pPr>
                <a:lnSpc>
                  <a:spcPct val="90000"/>
                </a:lnSpc>
              </a:pPr>
              <a:r>
                <a:rPr lang="en-US" sz="1500" b="1" i="0" dirty="0">
                  <a:solidFill>
                    <a:schemeClr val="tx1">
                      <a:lumMod val="75000"/>
                      <a:lumOff val="25000"/>
                    </a:schemeClr>
                  </a:solidFill>
                  <a:effectLst/>
                </a:rPr>
                <a:t>25+ days holiday, plus bank holidays (for non-term time only employees) and flexible family-friendly policies</a:t>
              </a:r>
              <a:endParaRPr lang="en-US" sz="1500" b="1" dirty="0">
                <a:solidFill>
                  <a:schemeClr val="tx1">
                    <a:lumMod val="75000"/>
                    <a:lumOff val="25000"/>
                  </a:schemeClr>
                </a:solidFill>
              </a:endParaRPr>
            </a:p>
          </p:txBody>
        </p:sp>
        <p:grpSp>
          <p:nvGrpSpPr>
            <p:cNvPr id="125" name="Group 124"/>
            <p:cNvGrpSpPr/>
            <p:nvPr/>
          </p:nvGrpSpPr>
          <p:grpSpPr>
            <a:xfrm>
              <a:off x="6401604" y="3587628"/>
              <a:ext cx="563231" cy="563231"/>
              <a:chOff x="6472879" y="3659524"/>
              <a:chExt cx="563231" cy="563231"/>
            </a:xfrm>
          </p:grpSpPr>
          <p:grpSp>
            <p:nvGrpSpPr>
              <p:cNvPr id="126" name="Group 125"/>
              <p:cNvGrpSpPr/>
              <p:nvPr/>
            </p:nvGrpSpPr>
            <p:grpSpPr>
              <a:xfrm>
                <a:off x="6472879" y="3659524"/>
                <a:ext cx="563231" cy="563231"/>
                <a:chOff x="11356249" y="2262753"/>
                <a:chExt cx="726048" cy="726048"/>
              </a:xfrm>
            </p:grpSpPr>
            <p:sp>
              <p:nvSpPr>
                <p:cNvPr id="128" name="Oval 127"/>
                <p:cNvSpPr/>
                <p:nvPr/>
              </p:nvSpPr>
              <p:spPr>
                <a:xfrm>
                  <a:off x="11356249" y="2262753"/>
                  <a:ext cx="726048" cy="726048"/>
                </a:xfrm>
                <a:prstGeom prst="ellipse">
                  <a:avLst/>
                </a:prstGeom>
                <a:solidFill>
                  <a:srgbClr val="4741AB">
                    <a:alpha val="28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9" name="Oval 128"/>
                <p:cNvSpPr/>
                <p:nvPr/>
              </p:nvSpPr>
              <p:spPr>
                <a:xfrm>
                  <a:off x="11439861" y="2353534"/>
                  <a:ext cx="551373" cy="551372"/>
                </a:xfrm>
                <a:prstGeom prst="ellipse">
                  <a:avLst/>
                </a:prstGeom>
                <a:solidFill>
                  <a:srgbClr val="4741A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27" name="Freeform 464">
                <a:extLst>
                  <a:ext uri="{FF2B5EF4-FFF2-40B4-BE49-F238E27FC236}">
                    <a16:creationId xmlns:a16="http://schemas.microsoft.com/office/drawing/2014/main" id="{19B74222-A911-464E-A361-9E942549AE1C}"/>
                  </a:ext>
                </a:extLst>
              </p:cNvPr>
              <p:cNvSpPr>
                <a:spLocks noEditPoints="1"/>
              </p:cNvSpPr>
              <p:nvPr/>
            </p:nvSpPr>
            <p:spPr bwMode="auto">
              <a:xfrm>
                <a:off x="6614995" y="3858758"/>
                <a:ext cx="269365" cy="188047"/>
              </a:xfrm>
              <a:custGeom>
                <a:avLst/>
                <a:gdLst>
                  <a:gd name="T0" fmla="*/ 277 w 320"/>
                  <a:gd name="T1" fmla="*/ 0 h 224"/>
                  <a:gd name="T2" fmla="*/ 234 w 320"/>
                  <a:gd name="T3" fmla="*/ 43 h 224"/>
                  <a:gd name="T4" fmla="*/ 246 w 320"/>
                  <a:gd name="T5" fmla="*/ 73 h 224"/>
                  <a:gd name="T6" fmla="*/ 204 w 320"/>
                  <a:gd name="T7" fmla="*/ 141 h 224"/>
                  <a:gd name="T8" fmla="*/ 192 w 320"/>
                  <a:gd name="T9" fmla="*/ 139 h 224"/>
                  <a:gd name="T10" fmla="*/ 182 w 320"/>
                  <a:gd name="T11" fmla="*/ 140 h 224"/>
                  <a:gd name="T12" fmla="*/ 146 w 320"/>
                  <a:gd name="T13" fmla="*/ 74 h 224"/>
                  <a:gd name="T14" fmla="*/ 160 w 320"/>
                  <a:gd name="T15" fmla="*/ 43 h 224"/>
                  <a:gd name="T16" fmla="*/ 117 w 320"/>
                  <a:gd name="T17" fmla="*/ 0 h 224"/>
                  <a:gd name="T18" fmla="*/ 74 w 320"/>
                  <a:gd name="T19" fmla="*/ 43 h 224"/>
                  <a:gd name="T20" fmla="*/ 88 w 320"/>
                  <a:gd name="T21" fmla="*/ 74 h 224"/>
                  <a:gd name="T22" fmla="*/ 52 w 320"/>
                  <a:gd name="T23" fmla="*/ 140 h 224"/>
                  <a:gd name="T24" fmla="*/ 42 w 320"/>
                  <a:gd name="T25" fmla="*/ 139 h 224"/>
                  <a:gd name="T26" fmla="*/ 0 w 320"/>
                  <a:gd name="T27" fmla="*/ 182 h 224"/>
                  <a:gd name="T28" fmla="*/ 42 w 320"/>
                  <a:gd name="T29" fmla="*/ 224 h 224"/>
                  <a:gd name="T30" fmla="*/ 85 w 320"/>
                  <a:gd name="T31" fmla="*/ 182 h 224"/>
                  <a:gd name="T32" fmla="*/ 71 w 320"/>
                  <a:gd name="T33" fmla="*/ 150 h 224"/>
                  <a:gd name="T34" fmla="*/ 107 w 320"/>
                  <a:gd name="T35" fmla="*/ 84 h 224"/>
                  <a:gd name="T36" fmla="*/ 117 w 320"/>
                  <a:gd name="T37" fmla="*/ 86 h 224"/>
                  <a:gd name="T38" fmla="*/ 127 w 320"/>
                  <a:gd name="T39" fmla="*/ 84 h 224"/>
                  <a:gd name="T40" fmla="*/ 163 w 320"/>
                  <a:gd name="T41" fmla="*/ 150 h 224"/>
                  <a:gd name="T42" fmla="*/ 149 w 320"/>
                  <a:gd name="T43" fmla="*/ 182 h 224"/>
                  <a:gd name="T44" fmla="*/ 192 w 320"/>
                  <a:gd name="T45" fmla="*/ 224 h 224"/>
                  <a:gd name="T46" fmla="*/ 234 w 320"/>
                  <a:gd name="T47" fmla="*/ 182 h 224"/>
                  <a:gd name="T48" fmla="*/ 222 w 320"/>
                  <a:gd name="T49" fmla="*/ 152 h 224"/>
                  <a:gd name="T50" fmla="*/ 265 w 320"/>
                  <a:gd name="T51" fmla="*/ 84 h 224"/>
                  <a:gd name="T52" fmla="*/ 277 w 320"/>
                  <a:gd name="T53" fmla="*/ 86 h 224"/>
                  <a:gd name="T54" fmla="*/ 320 w 320"/>
                  <a:gd name="T55" fmla="*/ 43 h 224"/>
                  <a:gd name="T56" fmla="*/ 277 w 320"/>
                  <a:gd name="T57" fmla="*/ 0 h 224"/>
                  <a:gd name="T58" fmla="*/ 42 w 320"/>
                  <a:gd name="T59" fmla="*/ 203 h 224"/>
                  <a:gd name="T60" fmla="*/ 21 w 320"/>
                  <a:gd name="T61" fmla="*/ 182 h 224"/>
                  <a:gd name="T62" fmla="*/ 42 w 320"/>
                  <a:gd name="T63" fmla="*/ 160 h 224"/>
                  <a:gd name="T64" fmla="*/ 64 w 320"/>
                  <a:gd name="T65" fmla="*/ 182 h 224"/>
                  <a:gd name="T66" fmla="*/ 42 w 320"/>
                  <a:gd name="T67" fmla="*/ 203 h 224"/>
                  <a:gd name="T68" fmla="*/ 96 w 320"/>
                  <a:gd name="T69" fmla="*/ 43 h 224"/>
                  <a:gd name="T70" fmla="*/ 117 w 320"/>
                  <a:gd name="T71" fmla="*/ 22 h 224"/>
                  <a:gd name="T72" fmla="*/ 138 w 320"/>
                  <a:gd name="T73" fmla="*/ 43 h 224"/>
                  <a:gd name="T74" fmla="*/ 117 w 320"/>
                  <a:gd name="T75" fmla="*/ 64 h 224"/>
                  <a:gd name="T76" fmla="*/ 96 w 320"/>
                  <a:gd name="T77" fmla="*/ 43 h 224"/>
                  <a:gd name="T78" fmla="*/ 192 w 320"/>
                  <a:gd name="T79" fmla="*/ 203 h 224"/>
                  <a:gd name="T80" fmla="*/ 170 w 320"/>
                  <a:gd name="T81" fmla="*/ 182 h 224"/>
                  <a:gd name="T82" fmla="*/ 192 w 320"/>
                  <a:gd name="T83" fmla="*/ 160 h 224"/>
                  <a:gd name="T84" fmla="*/ 213 w 320"/>
                  <a:gd name="T85" fmla="*/ 182 h 224"/>
                  <a:gd name="T86" fmla="*/ 192 w 320"/>
                  <a:gd name="T87" fmla="*/ 203 h 224"/>
                  <a:gd name="T88" fmla="*/ 277 w 320"/>
                  <a:gd name="T89" fmla="*/ 64 h 224"/>
                  <a:gd name="T90" fmla="*/ 256 w 320"/>
                  <a:gd name="T91" fmla="*/ 43 h 224"/>
                  <a:gd name="T92" fmla="*/ 277 w 320"/>
                  <a:gd name="T93" fmla="*/ 22 h 224"/>
                  <a:gd name="T94" fmla="*/ 298 w 320"/>
                  <a:gd name="T95" fmla="*/ 43 h 224"/>
                  <a:gd name="T96" fmla="*/ 277 w 320"/>
                  <a:gd name="T97" fmla="*/ 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24">
                    <a:moveTo>
                      <a:pt x="277" y="0"/>
                    </a:moveTo>
                    <a:cubicBezTo>
                      <a:pt x="253" y="0"/>
                      <a:pt x="234" y="19"/>
                      <a:pt x="234" y="43"/>
                    </a:cubicBezTo>
                    <a:cubicBezTo>
                      <a:pt x="234" y="54"/>
                      <a:pt x="239" y="65"/>
                      <a:pt x="246" y="73"/>
                    </a:cubicBezTo>
                    <a:cubicBezTo>
                      <a:pt x="204" y="141"/>
                      <a:pt x="204" y="141"/>
                      <a:pt x="204" y="141"/>
                    </a:cubicBezTo>
                    <a:cubicBezTo>
                      <a:pt x="200" y="140"/>
                      <a:pt x="196" y="139"/>
                      <a:pt x="192" y="139"/>
                    </a:cubicBezTo>
                    <a:cubicBezTo>
                      <a:pt x="188" y="139"/>
                      <a:pt x="185" y="140"/>
                      <a:pt x="182" y="140"/>
                    </a:cubicBezTo>
                    <a:cubicBezTo>
                      <a:pt x="146" y="74"/>
                      <a:pt x="146" y="74"/>
                      <a:pt x="146" y="74"/>
                    </a:cubicBezTo>
                    <a:cubicBezTo>
                      <a:pt x="154" y="66"/>
                      <a:pt x="160" y="55"/>
                      <a:pt x="160" y="43"/>
                    </a:cubicBezTo>
                    <a:cubicBezTo>
                      <a:pt x="160" y="19"/>
                      <a:pt x="141" y="0"/>
                      <a:pt x="117" y="0"/>
                    </a:cubicBezTo>
                    <a:cubicBezTo>
                      <a:pt x="93" y="0"/>
                      <a:pt x="74" y="19"/>
                      <a:pt x="74" y="43"/>
                    </a:cubicBezTo>
                    <a:cubicBezTo>
                      <a:pt x="74" y="55"/>
                      <a:pt x="80" y="66"/>
                      <a:pt x="88" y="74"/>
                    </a:cubicBezTo>
                    <a:cubicBezTo>
                      <a:pt x="52" y="140"/>
                      <a:pt x="52" y="140"/>
                      <a:pt x="52" y="140"/>
                    </a:cubicBezTo>
                    <a:cubicBezTo>
                      <a:pt x="49" y="140"/>
                      <a:pt x="46" y="139"/>
                      <a:pt x="42" y="139"/>
                    </a:cubicBezTo>
                    <a:cubicBezTo>
                      <a:pt x="19" y="139"/>
                      <a:pt x="0" y="158"/>
                      <a:pt x="0" y="182"/>
                    </a:cubicBezTo>
                    <a:cubicBezTo>
                      <a:pt x="0" y="205"/>
                      <a:pt x="19" y="224"/>
                      <a:pt x="42" y="224"/>
                    </a:cubicBezTo>
                    <a:cubicBezTo>
                      <a:pt x="66" y="224"/>
                      <a:pt x="85" y="205"/>
                      <a:pt x="85" y="182"/>
                    </a:cubicBezTo>
                    <a:cubicBezTo>
                      <a:pt x="85" y="169"/>
                      <a:pt x="80" y="158"/>
                      <a:pt x="71" y="150"/>
                    </a:cubicBezTo>
                    <a:cubicBezTo>
                      <a:pt x="107" y="84"/>
                      <a:pt x="107" y="84"/>
                      <a:pt x="107" y="84"/>
                    </a:cubicBezTo>
                    <a:cubicBezTo>
                      <a:pt x="110" y="85"/>
                      <a:pt x="113" y="86"/>
                      <a:pt x="117" y="86"/>
                    </a:cubicBezTo>
                    <a:cubicBezTo>
                      <a:pt x="121" y="86"/>
                      <a:pt x="124" y="85"/>
                      <a:pt x="127" y="84"/>
                    </a:cubicBezTo>
                    <a:cubicBezTo>
                      <a:pt x="163" y="150"/>
                      <a:pt x="163" y="150"/>
                      <a:pt x="163" y="150"/>
                    </a:cubicBezTo>
                    <a:cubicBezTo>
                      <a:pt x="154" y="158"/>
                      <a:pt x="149" y="169"/>
                      <a:pt x="149" y="182"/>
                    </a:cubicBezTo>
                    <a:cubicBezTo>
                      <a:pt x="149" y="205"/>
                      <a:pt x="168" y="224"/>
                      <a:pt x="192" y="224"/>
                    </a:cubicBezTo>
                    <a:cubicBezTo>
                      <a:pt x="215" y="224"/>
                      <a:pt x="234" y="205"/>
                      <a:pt x="234" y="182"/>
                    </a:cubicBezTo>
                    <a:cubicBezTo>
                      <a:pt x="234" y="170"/>
                      <a:pt x="230" y="160"/>
                      <a:pt x="222" y="152"/>
                    </a:cubicBezTo>
                    <a:cubicBezTo>
                      <a:pt x="265" y="84"/>
                      <a:pt x="265" y="84"/>
                      <a:pt x="265" y="84"/>
                    </a:cubicBezTo>
                    <a:cubicBezTo>
                      <a:pt x="269" y="85"/>
                      <a:pt x="273" y="86"/>
                      <a:pt x="277" y="86"/>
                    </a:cubicBezTo>
                    <a:cubicBezTo>
                      <a:pt x="301" y="86"/>
                      <a:pt x="320" y="67"/>
                      <a:pt x="320" y="43"/>
                    </a:cubicBezTo>
                    <a:cubicBezTo>
                      <a:pt x="320" y="19"/>
                      <a:pt x="301" y="0"/>
                      <a:pt x="277" y="0"/>
                    </a:cubicBezTo>
                    <a:close/>
                    <a:moveTo>
                      <a:pt x="42" y="203"/>
                    </a:moveTo>
                    <a:cubicBezTo>
                      <a:pt x="31" y="203"/>
                      <a:pt x="21" y="193"/>
                      <a:pt x="21" y="182"/>
                    </a:cubicBezTo>
                    <a:cubicBezTo>
                      <a:pt x="21" y="170"/>
                      <a:pt x="31" y="160"/>
                      <a:pt x="42" y="160"/>
                    </a:cubicBezTo>
                    <a:cubicBezTo>
                      <a:pt x="54" y="160"/>
                      <a:pt x="64" y="170"/>
                      <a:pt x="64" y="182"/>
                    </a:cubicBezTo>
                    <a:cubicBezTo>
                      <a:pt x="64" y="193"/>
                      <a:pt x="54" y="203"/>
                      <a:pt x="42" y="203"/>
                    </a:cubicBezTo>
                    <a:close/>
                    <a:moveTo>
                      <a:pt x="96" y="43"/>
                    </a:moveTo>
                    <a:cubicBezTo>
                      <a:pt x="96" y="31"/>
                      <a:pt x="105" y="22"/>
                      <a:pt x="117" y="22"/>
                    </a:cubicBezTo>
                    <a:cubicBezTo>
                      <a:pt x="129" y="22"/>
                      <a:pt x="138" y="31"/>
                      <a:pt x="138" y="43"/>
                    </a:cubicBezTo>
                    <a:cubicBezTo>
                      <a:pt x="138" y="55"/>
                      <a:pt x="129" y="64"/>
                      <a:pt x="117" y="64"/>
                    </a:cubicBezTo>
                    <a:cubicBezTo>
                      <a:pt x="105" y="64"/>
                      <a:pt x="96" y="55"/>
                      <a:pt x="96" y="43"/>
                    </a:cubicBezTo>
                    <a:close/>
                    <a:moveTo>
                      <a:pt x="192" y="203"/>
                    </a:moveTo>
                    <a:cubicBezTo>
                      <a:pt x="180" y="203"/>
                      <a:pt x="170" y="193"/>
                      <a:pt x="170" y="182"/>
                    </a:cubicBezTo>
                    <a:cubicBezTo>
                      <a:pt x="170" y="170"/>
                      <a:pt x="180" y="160"/>
                      <a:pt x="192" y="160"/>
                    </a:cubicBezTo>
                    <a:cubicBezTo>
                      <a:pt x="203" y="160"/>
                      <a:pt x="213" y="170"/>
                      <a:pt x="213" y="182"/>
                    </a:cubicBezTo>
                    <a:cubicBezTo>
                      <a:pt x="213" y="193"/>
                      <a:pt x="203" y="203"/>
                      <a:pt x="192" y="203"/>
                    </a:cubicBezTo>
                    <a:close/>
                    <a:moveTo>
                      <a:pt x="277" y="64"/>
                    </a:moveTo>
                    <a:cubicBezTo>
                      <a:pt x="265" y="64"/>
                      <a:pt x="256" y="55"/>
                      <a:pt x="256" y="43"/>
                    </a:cubicBezTo>
                    <a:cubicBezTo>
                      <a:pt x="256" y="31"/>
                      <a:pt x="265" y="22"/>
                      <a:pt x="277" y="22"/>
                    </a:cubicBezTo>
                    <a:cubicBezTo>
                      <a:pt x="289" y="22"/>
                      <a:pt x="298" y="31"/>
                      <a:pt x="298" y="43"/>
                    </a:cubicBezTo>
                    <a:cubicBezTo>
                      <a:pt x="298" y="55"/>
                      <a:pt x="289" y="64"/>
                      <a:pt x="277" y="6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5" name="Group 14"/>
          <p:cNvGrpSpPr/>
          <p:nvPr/>
        </p:nvGrpSpPr>
        <p:grpSpPr>
          <a:xfrm>
            <a:off x="535279" y="4947890"/>
            <a:ext cx="7484815" cy="563231"/>
            <a:chOff x="6401604" y="4220220"/>
            <a:chExt cx="7484815" cy="563231"/>
          </a:xfrm>
        </p:grpSpPr>
        <p:sp>
          <p:nvSpPr>
            <p:cNvPr id="51" name="Rectangle 50">
              <a:extLst>
                <a:ext uri="{FF2B5EF4-FFF2-40B4-BE49-F238E27FC236}">
                  <a16:creationId xmlns:a16="http://schemas.microsoft.com/office/drawing/2014/main" id="{EB699193-CAFA-4575-AC82-7E658A38026B}"/>
                </a:ext>
              </a:extLst>
            </p:cNvPr>
            <p:cNvSpPr/>
            <p:nvPr/>
          </p:nvSpPr>
          <p:spPr>
            <a:xfrm>
              <a:off x="7029696" y="4364982"/>
              <a:ext cx="6856723" cy="207749"/>
            </a:xfrm>
            <a:prstGeom prst="rect">
              <a:avLst/>
            </a:prstGeom>
          </p:spPr>
          <p:txBody>
            <a:bodyPr wrap="square" lIns="0" tIns="0" rIns="0" bIns="0">
              <a:spAutoFit/>
            </a:bodyPr>
            <a:lstStyle/>
            <a:p>
              <a:pPr>
                <a:lnSpc>
                  <a:spcPct val="90000"/>
                </a:lnSpc>
              </a:pPr>
              <a:r>
                <a:rPr lang="en-US" sz="1500" b="1" i="0" dirty="0">
                  <a:solidFill>
                    <a:schemeClr val="tx1">
                      <a:lumMod val="75000"/>
                      <a:lumOff val="25000"/>
                    </a:schemeClr>
                  </a:solidFill>
                  <a:effectLst/>
                </a:rPr>
                <a:t>Significant investment in your continuing professional development (CPD)</a:t>
              </a:r>
              <a:endParaRPr lang="en-US" sz="1500" b="1" dirty="0">
                <a:solidFill>
                  <a:schemeClr val="tx1">
                    <a:lumMod val="75000"/>
                    <a:lumOff val="25000"/>
                  </a:schemeClr>
                </a:solidFill>
              </a:endParaRPr>
            </a:p>
          </p:txBody>
        </p:sp>
        <p:grpSp>
          <p:nvGrpSpPr>
            <p:cNvPr id="130" name="Group 129"/>
            <p:cNvGrpSpPr/>
            <p:nvPr/>
          </p:nvGrpSpPr>
          <p:grpSpPr>
            <a:xfrm>
              <a:off x="6401604" y="4220220"/>
              <a:ext cx="563231" cy="563231"/>
              <a:chOff x="6472879" y="4336857"/>
              <a:chExt cx="563231" cy="563231"/>
            </a:xfrm>
          </p:grpSpPr>
          <p:grpSp>
            <p:nvGrpSpPr>
              <p:cNvPr id="131" name="Group 130"/>
              <p:cNvGrpSpPr/>
              <p:nvPr/>
            </p:nvGrpSpPr>
            <p:grpSpPr>
              <a:xfrm>
                <a:off x="6472879" y="4336857"/>
                <a:ext cx="563231" cy="563231"/>
                <a:chOff x="11356249" y="2262753"/>
                <a:chExt cx="726048" cy="726048"/>
              </a:xfrm>
            </p:grpSpPr>
            <p:sp>
              <p:nvSpPr>
                <p:cNvPr id="133" name="Oval 132"/>
                <p:cNvSpPr/>
                <p:nvPr/>
              </p:nvSpPr>
              <p:spPr>
                <a:xfrm>
                  <a:off x="11356249" y="2262753"/>
                  <a:ext cx="726048" cy="726048"/>
                </a:xfrm>
                <a:prstGeom prst="ellipse">
                  <a:avLst/>
                </a:prstGeom>
                <a:solidFill>
                  <a:srgbClr val="4741AB">
                    <a:alpha val="28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4" name="Oval 133"/>
                <p:cNvSpPr/>
                <p:nvPr/>
              </p:nvSpPr>
              <p:spPr>
                <a:xfrm>
                  <a:off x="11439861" y="2353534"/>
                  <a:ext cx="551373" cy="551372"/>
                </a:xfrm>
                <a:prstGeom prst="ellipse">
                  <a:avLst/>
                </a:prstGeom>
                <a:solidFill>
                  <a:srgbClr val="4741A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32" name="Freeform 915">
                <a:extLst>
                  <a:ext uri="{FF2B5EF4-FFF2-40B4-BE49-F238E27FC236}">
                    <a16:creationId xmlns:a16="http://schemas.microsoft.com/office/drawing/2014/main" id="{D7D0A7EB-EDC1-44E5-9B97-2FCD9E280ABD}"/>
                  </a:ext>
                </a:extLst>
              </p:cNvPr>
              <p:cNvSpPr>
                <a:spLocks noEditPoints="1"/>
              </p:cNvSpPr>
              <p:nvPr/>
            </p:nvSpPr>
            <p:spPr bwMode="auto">
              <a:xfrm>
                <a:off x="6654636" y="4481619"/>
                <a:ext cx="216000" cy="264282"/>
              </a:xfrm>
              <a:custGeom>
                <a:avLst/>
                <a:gdLst>
                  <a:gd name="T0" fmla="*/ 224 w 256"/>
                  <a:gd name="T1" fmla="*/ 240 h 312"/>
                  <a:gd name="T2" fmla="*/ 199 w 256"/>
                  <a:gd name="T3" fmla="*/ 32 h 312"/>
                  <a:gd name="T4" fmla="*/ 188 w 256"/>
                  <a:gd name="T5" fmla="*/ 6 h 312"/>
                  <a:gd name="T6" fmla="*/ 67 w 256"/>
                  <a:gd name="T7" fmla="*/ 6 h 312"/>
                  <a:gd name="T8" fmla="*/ 56 w 256"/>
                  <a:gd name="T9" fmla="*/ 32 h 312"/>
                  <a:gd name="T10" fmla="*/ 32 w 256"/>
                  <a:gd name="T11" fmla="*/ 240 h 312"/>
                  <a:gd name="T12" fmla="*/ 12 w 256"/>
                  <a:gd name="T13" fmla="*/ 307 h 312"/>
                  <a:gd name="T14" fmla="*/ 234 w 256"/>
                  <a:gd name="T15" fmla="*/ 312 h 312"/>
                  <a:gd name="T16" fmla="*/ 244 w 256"/>
                  <a:gd name="T17" fmla="*/ 297 h 312"/>
                  <a:gd name="T18" fmla="*/ 132 w 256"/>
                  <a:gd name="T19" fmla="*/ 34 h 312"/>
                  <a:gd name="T20" fmla="*/ 177 w 256"/>
                  <a:gd name="T21" fmla="*/ 24 h 312"/>
                  <a:gd name="T22" fmla="*/ 109 w 256"/>
                  <a:gd name="T23" fmla="*/ 56 h 312"/>
                  <a:gd name="T24" fmla="*/ 123 w 256"/>
                  <a:gd name="T25" fmla="*/ 34 h 312"/>
                  <a:gd name="T26" fmla="*/ 53 w 256"/>
                  <a:gd name="T27" fmla="*/ 238 h 312"/>
                  <a:gd name="T28" fmla="*/ 108 w 256"/>
                  <a:gd name="T29" fmla="*/ 78 h 312"/>
                  <a:gd name="T30" fmla="*/ 203 w 256"/>
                  <a:gd name="T31" fmla="*/ 233 h 312"/>
                  <a:gd name="T32" fmla="*/ 218 w 256"/>
                  <a:gd name="T33" fmla="*/ 291 h 312"/>
                  <a:gd name="T34" fmla="*/ 163 w 256"/>
                  <a:gd name="T35" fmla="*/ 203 h 312"/>
                  <a:gd name="T36" fmla="*/ 157 w 256"/>
                  <a:gd name="T37" fmla="*/ 234 h 312"/>
                  <a:gd name="T38" fmla="*/ 133 w 256"/>
                  <a:gd name="T39" fmla="*/ 259 h 312"/>
                  <a:gd name="T40" fmla="*/ 122 w 256"/>
                  <a:gd name="T41" fmla="*/ 244 h 312"/>
                  <a:gd name="T42" fmla="*/ 89 w 256"/>
                  <a:gd name="T43" fmla="*/ 217 h 312"/>
                  <a:gd name="T44" fmla="*/ 122 w 256"/>
                  <a:gd name="T45" fmla="*/ 226 h 312"/>
                  <a:gd name="T46" fmla="*/ 133 w 256"/>
                  <a:gd name="T47" fmla="*/ 225 h 312"/>
                  <a:gd name="T48" fmla="*/ 140 w 256"/>
                  <a:gd name="T49" fmla="*/ 211 h 312"/>
                  <a:gd name="T50" fmla="*/ 122 w 256"/>
                  <a:gd name="T51" fmla="*/ 202 h 312"/>
                  <a:gd name="T52" fmla="*/ 95 w 256"/>
                  <a:gd name="T53" fmla="*/ 187 h 312"/>
                  <a:gd name="T54" fmla="*/ 98 w 256"/>
                  <a:gd name="T55" fmla="*/ 151 h 312"/>
                  <a:gd name="T56" fmla="*/ 122 w 256"/>
                  <a:gd name="T57" fmla="*/ 131 h 312"/>
                  <a:gd name="T58" fmla="*/ 133 w 256"/>
                  <a:gd name="T59" fmla="*/ 142 h 312"/>
                  <a:gd name="T60" fmla="*/ 157 w 256"/>
                  <a:gd name="T61" fmla="*/ 167 h 312"/>
                  <a:gd name="T62" fmla="*/ 128 w 256"/>
                  <a:gd name="T63" fmla="*/ 161 h 312"/>
                  <a:gd name="T64" fmla="*/ 112 w 256"/>
                  <a:gd name="T65" fmla="*/ 170 h 312"/>
                  <a:gd name="T66" fmla="*/ 122 w 256"/>
                  <a:gd name="T67" fmla="*/ 180 h 312"/>
                  <a:gd name="T68" fmla="*/ 154 w 256"/>
                  <a:gd name="T69" fmla="*/ 19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2">
                    <a:moveTo>
                      <a:pt x="244" y="297"/>
                    </a:moveTo>
                    <a:cubicBezTo>
                      <a:pt x="237" y="281"/>
                      <a:pt x="225" y="253"/>
                      <a:pt x="224" y="240"/>
                    </a:cubicBezTo>
                    <a:cubicBezTo>
                      <a:pt x="230" y="224"/>
                      <a:pt x="256" y="145"/>
                      <a:pt x="167" y="66"/>
                    </a:cubicBezTo>
                    <a:cubicBezTo>
                      <a:pt x="199" y="32"/>
                      <a:pt x="199" y="32"/>
                      <a:pt x="199" y="32"/>
                    </a:cubicBezTo>
                    <a:cubicBezTo>
                      <a:pt x="202" y="29"/>
                      <a:pt x="203" y="25"/>
                      <a:pt x="202" y="22"/>
                    </a:cubicBezTo>
                    <a:cubicBezTo>
                      <a:pt x="202" y="20"/>
                      <a:pt x="199" y="11"/>
                      <a:pt x="188" y="6"/>
                    </a:cubicBezTo>
                    <a:cubicBezTo>
                      <a:pt x="174" y="0"/>
                      <a:pt x="154" y="2"/>
                      <a:pt x="128" y="13"/>
                    </a:cubicBezTo>
                    <a:cubicBezTo>
                      <a:pt x="101" y="2"/>
                      <a:pt x="81" y="0"/>
                      <a:pt x="67" y="6"/>
                    </a:cubicBezTo>
                    <a:cubicBezTo>
                      <a:pt x="57" y="11"/>
                      <a:pt x="54" y="20"/>
                      <a:pt x="53" y="22"/>
                    </a:cubicBezTo>
                    <a:cubicBezTo>
                      <a:pt x="52" y="25"/>
                      <a:pt x="53" y="29"/>
                      <a:pt x="56" y="32"/>
                    </a:cubicBezTo>
                    <a:cubicBezTo>
                      <a:pt x="89" y="66"/>
                      <a:pt x="89" y="66"/>
                      <a:pt x="89" y="66"/>
                    </a:cubicBezTo>
                    <a:cubicBezTo>
                      <a:pt x="0" y="145"/>
                      <a:pt x="25" y="224"/>
                      <a:pt x="32" y="240"/>
                    </a:cubicBezTo>
                    <a:cubicBezTo>
                      <a:pt x="30" y="253"/>
                      <a:pt x="19" y="281"/>
                      <a:pt x="11" y="297"/>
                    </a:cubicBezTo>
                    <a:cubicBezTo>
                      <a:pt x="10" y="300"/>
                      <a:pt x="10" y="304"/>
                      <a:pt x="12" y="307"/>
                    </a:cubicBezTo>
                    <a:cubicBezTo>
                      <a:pt x="14" y="310"/>
                      <a:pt x="17" y="312"/>
                      <a:pt x="21" y="312"/>
                    </a:cubicBezTo>
                    <a:cubicBezTo>
                      <a:pt x="234" y="312"/>
                      <a:pt x="234" y="312"/>
                      <a:pt x="234" y="312"/>
                    </a:cubicBezTo>
                    <a:cubicBezTo>
                      <a:pt x="238" y="312"/>
                      <a:pt x="241" y="310"/>
                      <a:pt x="243" y="307"/>
                    </a:cubicBezTo>
                    <a:cubicBezTo>
                      <a:pt x="245" y="304"/>
                      <a:pt x="246" y="300"/>
                      <a:pt x="244" y="297"/>
                    </a:cubicBezTo>
                    <a:close/>
                    <a:moveTo>
                      <a:pt x="123" y="34"/>
                    </a:moveTo>
                    <a:cubicBezTo>
                      <a:pt x="126" y="35"/>
                      <a:pt x="129" y="35"/>
                      <a:pt x="132" y="34"/>
                    </a:cubicBezTo>
                    <a:cubicBezTo>
                      <a:pt x="132" y="34"/>
                      <a:pt x="132" y="34"/>
                      <a:pt x="132" y="34"/>
                    </a:cubicBezTo>
                    <a:cubicBezTo>
                      <a:pt x="157" y="23"/>
                      <a:pt x="171" y="23"/>
                      <a:pt x="177" y="24"/>
                    </a:cubicBezTo>
                    <a:cubicBezTo>
                      <a:pt x="147" y="56"/>
                      <a:pt x="147" y="56"/>
                      <a:pt x="147" y="56"/>
                    </a:cubicBezTo>
                    <a:cubicBezTo>
                      <a:pt x="109" y="56"/>
                      <a:pt x="109" y="56"/>
                      <a:pt x="109" y="56"/>
                    </a:cubicBezTo>
                    <a:cubicBezTo>
                      <a:pt x="79" y="25"/>
                      <a:pt x="79" y="25"/>
                      <a:pt x="79" y="25"/>
                    </a:cubicBezTo>
                    <a:cubicBezTo>
                      <a:pt x="84" y="23"/>
                      <a:pt x="97" y="22"/>
                      <a:pt x="123" y="34"/>
                    </a:cubicBezTo>
                    <a:close/>
                    <a:moveTo>
                      <a:pt x="37" y="291"/>
                    </a:moveTo>
                    <a:cubicBezTo>
                      <a:pt x="44" y="275"/>
                      <a:pt x="53" y="252"/>
                      <a:pt x="53" y="238"/>
                    </a:cubicBezTo>
                    <a:cubicBezTo>
                      <a:pt x="53" y="236"/>
                      <a:pt x="53" y="234"/>
                      <a:pt x="52" y="233"/>
                    </a:cubicBezTo>
                    <a:cubicBezTo>
                      <a:pt x="50" y="230"/>
                      <a:pt x="15" y="155"/>
                      <a:pt x="108" y="78"/>
                    </a:cubicBezTo>
                    <a:cubicBezTo>
                      <a:pt x="147" y="78"/>
                      <a:pt x="147" y="78"/>
                      <a:pt x="147" y="78"/>
                    </a:cubicBezTo>
                    <a:cubicBezTo>
                      <a:pt x="240" y="155"/>
                      <a:pt x="205" y="230"/>
                      <a:pt x="203" y="233"/>
                    </a:cubicBezTo>
                    <a:cubicBezTo>
                      <a:pt x="203" y="234"/>
                      <a:pt x="202" y="236"/>
                      <a:pt x="202" y="238"/>
                    </a:cubicBezTo>
                    <a:cubicBezTo>
                      <a:pt x="202" y="252"/>
                      <a:pt x="211" y="275"/>
                      <a:pt x="218" y="291"/>
                    </a:cubicBezTo>
                    <a:lnTo>
                      <a:pt x="37" y="291"/>
                    </a:lnTo>
                    <a:close/>
                    <a:moveTo>
                      <a:pt x="163" y="203"/>
                    </a:moveTo>
                    <a:cubicBezTo>
                      <a:pt x="165" y="207"/>
                      <a:pt x="166" y="210"/>
                      <a:pt x="166" y="215"/>
                    </a:cubicBezTo>
                    <a:cubicBezTo>
                      <a:pt x="166" y="223"/>
                      <a:pt x="163" y="230"/>
                      <a:pt x="157" y="234"/>
                    </a:cubicBezTo>
                    <a:cubicBezTo>
                      <a:pt x="151" y="239"/>
                      <a:pt x="143" y="242"/>
                      <a:pt x="133" y="243"/>
                    </a:cubicBezTo>
                    <a:cubicBezTo>
                      <a:pt x="133" y="259"/>
                      <a:pt x="133" y="259"/>
                      <a:pt x="133" y="259"/>
                    </a:cubicBezTo>
                    <a:cubicBezTo>
                      <a:pt x="122" y="259"/>
                      <a:pt x="122" y="259"/>
                      <a:pt x="122" y="259"/>
                    </a:cubicBezTo>
                    <a:cubicBezTo>
                      <a:pt x="122" y="244"/>
                      <a:pt x="122" y="244"/>
                      <a:pt x="122" y="244"/>
                    </a:cubicBezTo>
                    <a:cubicBezTo>
                      <a:pt x="110" y="243"/>
                      <a:pt x="99" y="241"/>
                      <a:pt x="89" y="237"/>
                    </a:cubicBezTo>
                    <a:cubicBezTo>
                      <a:pt x="89" y="217"/>
                      <a:pt x="89" y="217"/>
                      <a:pt x="89" y="217"/>
                    </a:cubicBezTo>
                    <a:cubicBezTo>
                      <a:pt x="94" y="219"/>
                      <a:pt x="99" y="221"/>
                      <a:pt x="105" y="223"/>
                    </a:cubicBezTo>
                    <a:cubicBezTo>
                      <a:pt x="112" y="224"/>
                      <a:pt x="117" y="225"/>
                      <a:pt x="122" y="226"/>
                    </a:cubicBezTo>
                    <a:cubicBezTo>
                      <a:pt x="122" y="226"/>
                      <a:pt x="125" y="226"/>
                      <a:pt x="128" y="226"/>
                    </a:cubicBezTo>
                    <a:cubicBezTo>
                      <a:pt x="130" y="226"/>
                      <a:pt x="133" y="225"/>
                      <a:pt x="133" y="225"/>
                    </a:cubicBezTo>
                    <a:cubicBezTo>
                      <a:pt x="140" y="224"/>
                      <a:pt x="143" y="221"/>
                      <a:pt x="143" y="216"/>
                    </a:cubicBezTo>
                    <a:cubicBezTo>
                      <a:pt x="143" y="214"/>
                      <a:pt x="142" y="212"/>
                      <a:pt x="140" y="211"/>
                    </a:cubicBezTo>
                    <a:cubicBezTo>
                      <a:pt x="139" y="209"/>
                      <a:pt x="136" y="208"/>
                      <a:pt x="133" y="206"/>
                    </a:cubicBezTo>
                    <a:cubicBezTo>
                      <a:pt x="122" y="202"/>
                      <a:pt x="122" y="202"/>
                      <a:pt x="122" y="202"/>
                    </a:cubicBezTo>
                    <a:cubicBezTo>
                      <a:pt x="117" y="200"/>
                      <a:pt x="117" y="200"/>
                      <a:pt x="117" y="200"/>
                    </a:cubicBezTo>
                    <a:cubicBezTo>
                      <a:pt x="107" y="196"/>
                      <a:pt x="100" y="192"/>
                      <a:pt x="95" y="187"/>
                    </a:cubicBezTo>
                    <a:cubicBezTo>
                      <a:pt x="91" y="182"/>
                      <a:pt x="89" y="177"/>
                      <a:pt x="89" y="170"/>
                    </a:cubicBezTo>
                    <a:cubicBezTo>
                      <a:pt x="89" y="162"/>
                      <a:pt x="92" y="156"/>
                      <a:pt x="98" y="151"/>
                    </a:cubicBezTo>
                    <a:cubicBezTo>
                      <a:pt x="104" y="147"/>
                      <a:pt x="112" y="144"/>
                      <a:pt x="122" y="143"/>
                    </a:cubicBezTo>
                    <a:cubicBezTo>
                      <a:pt x="122" y="131"/>
                      <a:pt x="122" y="131"/>
                      <a:pt x="122" y="131"/>
                    </a:cubicBezTo>
                    <a:cubicBezTo>
                      <a:pt x="133" y="131"/>
                      <a:pt x="133" y="131"/>
                      <a:pt x="133" y="131"/>
                    </a:cubicBezTo>
                    <a:cubicBezTo>
                      <a:pt x="133" y="142"/>
                      <a:pt x="133" y="142"/>
                      <a:pt x="133" y="142"/>
                    </a:cubicBezTo>
                    <a:cubicBezTo>
                      <a:pt x="144" y="143"/>
                      <a:pt x="155" y="145"/>
                      <a:pt x="164" y="149"/>
                    </a:cubicBezTo>
                    <a:cubicBezTo>
                      <a:pt x="157" y="167"/>
                      <a:pt x="157" y="167"/>
                      <a:pt x="157" y="167"/>
                    </a:cubicBezTo>
                    <a:cubicBezTo>
                      <a:pt x="149" y="164"/>
                      <a:pt x="141" y="162"/>
                      <a:pt x="133" y="161"/>
                    </a:cubicBezTo>
                    <a:cubicBezTo>
                      <a:pt x="133" y="161"/>
                      <a:pt x="131" y="161"/>
                      <a:pt x="128" y="161"/>
                    </a:cubicBezTo>
                    <a:cubicBezTo>
                      <a:pt x="125" y="161"/>
                      <a:pt x="122" y="162"/>
                      <a:pt x="122" y="162"/>
                    </a:cubicBezTo>
                    <a:cubicBezTo>
                      <a:pt x="116" y="163"/>
                      <a:pt x="112" y="165"/>
                      <a:pt x="112" y="170"/>
                    </a:cubicBezTo>
                    <a:cubicBezTo>
                      <a:pt x="112" y="172"/>
                      <a:pt x="113" y="174"/>
                      <a:pt x="115" y="175"/>
                    </a:cubicBezTo>
                    <a:cubicBezTo>
                      <a:pt x="116" y="177"/>
                      <a:pt x="119" y="178"/>
                      <a:pt x="122" y="180"/>
                    </a:cubicBezTo>
                    <a:cubicBezTo>
                      <a:pt x="133" y="184"/>
                      <a:pt x="133" y="184"/>
                      <a:pt x="133" y="184"/>
                    </a:cubicBezTo>
                    <a:cubicBezTo>
                      <a:pt x="143" y="188"/>
                      <a:pt x="150" y="191"/>
                      <a:pt x="154" y="194"/>
                    </a:cubicBezTo>
                    <a:cubicBezTo>
                      <a:pt x="158" y="197"/>
                      <a:pt x="161" y="200"/>
                      <a:pt x="163" y="20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1" name="Group 20"/>
          <p:cNvGrpSpPr/>
          <p:nvPr/>
        </p:nvGrpSpPr>
        <p:grpSpPr>
          <a:xfrm>
            <a:off x="535279" y="3220881"/>
            <a:ext cx="6496141" cy="563231"/>
            <a:chOff x="6401604" y="2984624"/>
            <a:chExt cx="6496141" cy="563231"/>
          </a:xfrm>
        </p:grpSpPr>
        <p:sp>
          <p:nvSpPr>
            <p:cNvPr id="49" name="Rectangle 48">
              <a:extLst>
                <a:ext uri="{FF2B5EF4-FFF2-40B4-BE49-F238E27FC236}">
                  <a16:creationId xmlns:a16="http://schemas.microsoft.com/office/drawing/2014/main" id="{DA2E5B4B-3AE4-4665-B523-D518C22B6EB3}"/>
                </a:ext>
              </a:extLst>
            </p:cNvPr>
            <p:cNvSpPr/>
            <p:nvPr/>
          </p:nvSpPr>
          <p:spPr>
            <a:xfrm>
              <a:off x="7029696" y="3192742"/>
              <a:ext cx="5868049" cy="207749"/>
            </a:xfrm>
            <a:prstGeom prst="rect">
              <a:avLst/>
            </a:prstGeom>
          </p:spPr>
          <p:txBody>
            <a:bodyPr wrap="square" lIns="0" tIns="0" rIns="0" bIns="0">
              <a:spAutoFit/>
            </a:bodyPr>
            <a:lstStyle/>
            <a:p>
              <a:pPr>
                <a:lnSpc>
                  <a:spcPct val="90000"/>
                </a:lnSpc>
              </a:pPr>
              <a:r>
                <a:rPr lang="en-US" sz="1500" b="1" dirty="0">
                  <a:solidFill>
                    <a:srgbClr val="474747"/>
                  </a:solidFill>
                </a:rPr>
                <a:t>Auto-enrolment to Local Government or Teachers’ Pension Scheme</a:t>
              </a:r>
            </a:p>
          </p:txBody>
        </p:sp>
        <p:grpSp>
          <p:nvGrpSpPr>
            <p:cNvPr id="20" name="Group 19"/>
            <p:cNvGrpSpPr/>
            <p:nvPr/>
          </p:nvGrpSpPr>
          <p:grpSpPr>
            <a:xfrm>
              <a:off x="6401604" y="2984624"/>
              <a:ext cx="563231" cy="563231"/>
              <a:chOff x="6401604" y="2984624"/>
              <a:chExt cx="563231" cy="563231"/>
            </a:xfrm>
          </p:grpSpPr>
          <p:grpSp>
            <p:nvGrpSpPr>
              <p:cNvPr id="141" name="Group 140"/>
              <p:cNvGrpSpPr/>
              <p:nvPr/>
            </p:nvGrpSpPr>
            <p:grpSpPr>
              <a:xfrm>
                <a:off x="6401604" y="2984624"/>
                <a:ext cx="563231" cy="563231"/>
                <a:chOff x="11356249" y="2262753"/>
                <a:chExt cx="726048" cy="726048"/>
              </a:xfrm>
            </p:grpSpPr>
            <p:sp>
              <p:nvSpPr>
                <p:cNvPr id="145" name="Oval 144"/>
                <p:cNvSpPr/>
                <p:nvPr/>
              </p:nvSpPr>
              <p:spPr>
                <a:xfrm>
                  <a:off x="11356249" y="2262753"/>
                  <a:ext cx="726048" cy="726048"/>
                </a:xfrm>
                <a:prstGeom prst="ellipse">
                  <a:avLst/>
                </a:prstGeom>
                <a:solidFill>
                  <a:srgbClr val="4741AB">
                    <a:alpha val="28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6" name="Oval 145"/>
                <p:cNvSpPr/>
                <p:nvPr/>
              </p:nvSpPr>
              <p:spPr>
                <a:xfrm>
                  <a:off x="11439861" y="2353534"/>
                  <a:ext cx="551373" cy="551372"/>
                </a:xfrm>
                <a:prstGeom prst="ellipse">
                  <a:avLst/>
                </a:prstGeom>
                <a:solidFill>
                  <a:srgbClr val="4741A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48" name="Freeform 350">
                <a:extLst>
                  <a:ext uri="{FF2B5EF4-FFF2-40B4-BE49-F238E27FC236}">
                    <a16:creationId xmlns:a16="http://schemas.microsoft.com/office/drawing/2014/main" id="{0C3A765A-65E8-4DC1-8E11-94C2ABC5B42D}"/>
                  </a:ext>
                </a:extLst>
              </p:cNvPr>
              <p:cNvSpPr>
                <a:spLocks noEditPoints="1"/>
              </p:cNvSpPr>
              <p:nvPr/>
            </p:nvSpPr>
            <p:spPr bwMode="auto">
              <a:xfrm>
                <a:off x="6569295" y="3139323"/>
                <a:ext cx="216000" cy="269365"/>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19A38C"/>
                  </a:solidFill>
                </a:endParaRPr>
              </a:p>
            </p:txBody>
          </p:sp>
        </p:grpSp>
      </p:grpSp>
    </p:spTree>
    <p:extLst>
      <p:ext uri="{BB962C8B-B14F-4D97-AF65-F5344CB8AC3E}">
        <p14:creationId xmlns:p14="http://schemas.microsoft.com/office/powerpoint/2010/main" val="369477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452" y="-61308"/>
            <a:ext cx="8307917" cy="1325563"/>
          </a:xfrm>
        </p:spPr>
        <p:txBody>
          <a:bodyPr/>
          <a:lstStyle/>
          <a:p>
            <a:r>
              <a:rPr lang="en-GB" dirty="0"/>
              <a:t>Supporting staff health and wellbeing</a:t>
            </a:r>
            <a:endParaRPr lang="en-US" dirty="0"/>
          </a:p>
        </p:txBody>
      </p:sp>
      <p:cxnSp>
        <p:nvCxnSpPr>
          <p:cNvPr id="3" name="Straight Connector 2">
            <a:extLst>
              <a:ext uri="{FF2B5EF4-FFF2-40B4-BE49-F238E27FC236}">
                <a16:creationId xmlns:a16="http://schemas.microsoft.com/office/drawing/2014/main" id="{740B60FD-EA4D-4D67-B5F2-F9CDA7965045}"/>
              </a:ext>
            </a:extLst>
          </p:cNvPr>
          <p:cNvCxnSpPr/>
          <p:nvPr/>
        </p:nvCxnSpPr>
        <p:spPr>
          <a:xfrm>
            <a:off x="1452332" y="1353346"/>
            <a:ext cx="5734933" cy="0"/>
          </a:xfrm>
          <a:prstGeom prst="line">
            <a:avLst/>
          </a:prstGeom>
          <a:ln w="63500" cap="rnd" cmpd="sng">
            <a:solidFill>
              <a:srgbClr val="87ABB9"/>
            </a:solidFill>
          </a:ln>
        </p:spPr>
        <p:style>
          <a:lnRef idx="2">
            <a:schemeClr val="accent1"/>
          </a:lnRef>
          <a:fillRef idx="0">
            <a:schemeClr val="accent1"/>
          </a:fillRef>
          <a:effectRef idx="1">
            <a:schemeClr val="accent1"/>
          </a:effectRef>
          <a:fontRef idx="minor">
            <a:schemeClr val="tx1"/>
          </a:fontRef>
        </p:style>
      </p:cxnSp>
      <p:sp>
        <p:nvSpPr>
          <p:cNvPr id="128" name="Rectangle 127"/>
          <p:cNvSpPr/>
          <p:nvPr/>
        </p:nvSpPr>
        <p:spPr>
          <a:xfrm>
            <a:off x="0" y="1669695"/>
            <a:ext cx="12328634" cy="4256596"/>
          </a:xfrm>
          <a:prstGeom prst="rect">
            <a:avLst/>
          </a:prstGeom>
          <a:solidFill>
            <a:srgbClr val="E2F5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1D263BB5-929A-4554-8D06-25E6E29B6A8C}"/>
              </a:ext>
            </a:extLst>
          </p:cNvPr>
          <p:cNvSpPr/>
          <p:nvPr/>
        </p:nvSpPr>
        <p:spPr>
          <a:xfrm>
            <a:off x="1983030" y="2373270"/>
            <a:ext cx="3680058" cy="211596"/>
          </a:xfrm>
          <a:prstGeom prst="rect">
            <a:avLst/>
          </a:prstGeom>
        </p:spPr>
        <p:txBody>
          <a:bodyPr wrap="square" lIns="0" tIns="0" rIns="0" bIns="0">
            <a:spAutoFit/>
          </a:bodyPr>
          <a:lstStyle/>
          <a:p>
            <a:pPr>
              <a:lnSpc>
                <a:spcPct val="90000"/>
              </a:lnSpc>
            </a:pPr>
            <a:r>
              <a:rPr lang="en-US" sz="1500" b="1">
                <a:solidFill>
                  <a:srgbClr val="474747"/>
                </a:solidFill>
              </a:rPr>
              <a:t>Inclusive recruitment and retention practices</a:t>
            </a:r>
          </a:p>
        </p:txBody>
      </p:sp>
      <p:sp>
        <p:nvSpPr>
          <p:cNvPr id="141" name="Rectangle 140">
            <a:extLst>
              <a:ext uri="{FF2B5EF4-FFF2-40B4-BE49-F238E27FC236}">
                <a16:creationId xmlns:a16="http://schemas.microsoft.com/office/drawing/2014/main" id="{6DE5EDDE-7E2F-4601-BA05-47C140282C5E}"/>
              </a:ext>
            </a:extLst>
          </p:cNvPr>
          <p:cNvSpPr/>
          <p:nvPr/>
        </p:nvSpPr>
        <p:spPr>
          <a:xfrm>
            <a:off x="1983029" y="2998886"/>
            <a:ext cx="5563399" cy="211596"/>
          </a:xfrm>
          <a:prstGeom prst="rect">
            <a:avLst/>
          </a:prstGeom>
        </p:spPr>
        <p:txBody>
          <a:bodyPr wrap="square" lIns="0" tIns="0" rIns="0" bIns="0">
            <a:spAutoFit/>
          </a:bodyPr>
          <a:lstStyle/>
          <a:p>
            <a:pPr>
              <a:lnSpc>
                <a:spcPct val="90000"/>
              </a:lnSpc>
            </a:pPr>
            <a:r>
              <a:rPr lang="en-US" sz="1500" b="1" dirty="0">
                <a:solidFill>
                  <a:srgbClr val="474747"/>
                </a:solidFill>
              </a:rPr>
              <a:t>Mental Health at Work Commitment; DfE workload standards</a:t>
            </a:r>
          </a:p>
        </p:txBody>
      </p:sp>
      <p:grpSp>
        <p:nvGrpSpPr>
          <p:cNvPr id="142" name="Group 141"/>
          <p:cNvGrpSpPr/>
          <p:nvPr/>
        </p:nvGrpSpPr>
        <p:grpSpPr>
          <a:xfrm>
            <a:off x="1291343" y="3412327"/>
            <a:ext cx="563231" cy="563231"/>
            <a:chOff x="11356249" y="2262753"/>
            <a:chExt cx="726048" cy="726048"/>
          </a:xfrm>
        </p:grpSpPr>
        <p:sp>
          <p:nvSpPr>
            <p:cNvPr id="143" name="Oval 142"/>
            <p:cNvSpPr/>
            <p:nvPr/>
          </p:nvSpPr>
          <p:spPr>
            <a:xfrm>
              <a:off x="11356249" y="2262753"/>
              <a:ext cx="726048" cy="726048"/>
            </a:xfrm>
            <a:prstGeom prst="ellipse">
              <a:avLst/>
            </a:prstGeom>
            <a:solidFill>
              <a:srgbClr val="19A38C">
                <a:alpha val="28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4" name="Oval 143"/>
            <p:cNvSpPr/>
            <p:nvPr/>
          </p:nvSpPr>
          <p:spPr>
            <a:xfrm>
              <a:off x="11439861" y="2353534"/>
              <a:ext cx="551373" cy="551372"/>
            </a:xfrm>
            <a:prstGeom prst="ellipse">
              <a:avLst/>
            </a:prstGeom>
            <a:solidFill>
              <a:srgbClr val="19A3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45" name="Rectangle 144">
            <a:extLst>
              <a:ext uri="{FF2B5EF4-FFF2-40B4-BE49-F238E27FC236}">
                <a16:creationId xmlns:a16="http://schemas.microsoft.com/office/drawing/2014/main" id="{698FC949-65BE-40F7-8594-D9F6CF620863}"/>
              </a:ext>
            </a:extLst>
          </p:cNvPr>
          <p:cNvSpPr/>
          <p:nvPr/>
        </p:nvSpPr>
        <p:spPr>
          <a:xfrm>
            <a:off x="2008948" y="3609308"/>
            <a:ext cx="3566428" cy="211596"/>
          </a:xfrm>
          <a:prstGeom prst="rect">
            <a:avLst/>
          </a:prstGeom>
        </p:spPr>
        <p:txBody>
          <a:bodyPr wrap="square" lIns="0" tIns="0" rIns="0" bIns="0">
            <a:spAutoFit/>
          </a:bodyPr>
          <a:lstStyle/>
          <a:p>
            <a:pPr>
              <a:lnSpc>
                <a:spcPct val="90000"/>
              </a:lnSpc>
            </a:pPr>
            <a:r>
              <a:rPr lang="en-US" sz="1500" b="1">
                <a:solidFill>
                  <a:srgbClr val="474747"/>
                </a:solidFill>
              </a:rPr>
              <a:t>Monthly wellbeing ‘pulse’ survey</a:t>
            </a:r>
          </a:p>
        </p:txBody>
      </p:sp>
      <p:grpSp>
        <p:nvGrpSpPr>
          <p:cNvPr id="146" name="Group 145"/>
          <p:cNvGrpSpPr/>
          <p:nvPr/>
        </p:nvGrpSpPr>
        <p:grpSpPr>
          <a:xfrm>
            <a:off x="1291343" y="4018701"/>
            <a:ext cx="563231" cy="563231"/>
            <a:chOff x="11356249" y="2262753"/>
            <a:chExt cx="726048" cy="726048"/>
          </a:xfrm>
        </p:grpSpPr>
        <p:sp>
          <p:nvSpPr>
            <p:cNvPr id="147" name="Oval 146"/>
            <p:cNvSpPr/>
            <p:nvPr/>
          </p:nvSpPr>
          <p:spPr>
            <a:xfrm>
              <a:off x="11356249" y="2262753"/>
              <a:ext cx="726048" cy="726048"/>
            </a:xfrm>
            <a:prstGeom prst="ellipse">
              <a:avLst/>
            </a:prstGeom>
            <a:solidFill>
              <a:srgbClr val="19A38C">
                <a:alpha val="28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8" name="Oval 147"/>
            <p:cNvSpPr/>
            <p:nvPr/>
          </p:nvSpPr>
          <p:spPr>
            <a:xfrm>
              <a:off x="11439861" y="2353534"/>
              <a:ext cx="551373" cy="551372"/>
            </a:xfrm>
            <a:prstGeom prst="ellipse">
              <a:avLst/>
            </a:prstGeom>
            <a:solidFill>
              <a:srgbClr val="19A3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49" name="Rectangle 148">
            <a:extLst>
              <a:ext uri="{FF2B5EF4-FFF2-40B4-BE49-F238E27FC236}">
                <a16:creationId xmlns:a16="http://schemas.microsoft.com/office/drawing/2014/main" id="{A74E6D21-9634-41FA-B3D8-0E226C1D1CA2}"/>
              </a:ext>
            </a:extLst>
          </p:cNvPr>
          <p:cNvSpPr/>
          <p:nvPr/>
        </p:nvSpPr>
        <p:spPr>
          <a:xfrm>
            <a:off x="1983029" y="4183283"/>
            <a:ext cx="2901237" cy="211596"/>
          </a:xfrm>
          <a:prstGeom prst="rect">
            <a:avLst/>
          </a:prstGeom>
        </p:spPr>
        <p:txBody>
          <a:bodyPr wrap="square" lIns="0" tIns="0" rIns="0" bIns="0">
            <a:spAutoFit/>
          </a:bodyPr>
          <a:lstStyle/>
          <a:p>
            <a:pPr>
              <a:lnSpc>
                <a:spcPct val="90000"/>
              </a:lnSpc>
            </a:pPr>
            <a:r>
              <a:rPr lang="en-US" sz="1500" b="1">
                <a:solidFill>
                  <a:srgbClr val="474747"/>
                </a:solidFill>
              </a:rPr>
              <a:t>Employee Assistance </a:t>
            </a:r>
            <a:r>
              <a:rPr lang="en-US" sz="1500" b="1" err="1">
                <a:solidFill>
                  <a:srgbClr val="474747"/>
                </a:solidFill>
              </a:rPr>
              <a:t>Programme</a:t>
            </a:r>
            <a:endParaRPr lang="en-US" sz="1500" b="1">
              <a:solidFill>
                <a:srgbClr val="474747"/>
              </a:solidFill>
            </a:endParaRPr>
          </a:p>
        </p:txBody>
      </p:sp>
      <p:grpSp>
        <p:nvGrpSpPr>
          <p:cNvPr id="150" name="Group 149"/>
          <p:cNvGrpSpPr/>
          <p:nvPr/>
        </p:nvGrpSpPr>
        <p:grpSpPr>
          <a:xfrm>
            <a:off x="1291343" y="4625075"/>
            <a:ext cx="563231" cy="563231"/>
            <a:chOff x="11356249" y="2262753"/>
            <a:chExt cx="726048" cy="726048"/>
          </a:xfrm>
        </p:grpSpPr>
        <p:sp>
          <p:nvSpPr>
            <p:cNvPr id="151" name="Oval 150"/>
            <p:cNvSpPr/>
            <p:nvPr/>
          </p:nvSpPr>
          <p:spPr>
            <a:xfrm>
              <a:off x="11356249" y="2262753"/>
              <a:ext cx="726048" cy="726048"/>
            </a:xfrm>
            <a:prstGeom prst="ellipse">
              <a:avLst/>
            </a:prstGeom>
            <a:solidFill>
              <a:srgbClr val="19A38C">
                <a:alpha val="28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2" name="Oval 151"/>
            <p:cNvSpPr/>
            <p:nvPr/>
          </p:nvSpPr>
          <p:spPr>
            <a:xfrm>
              <a:off x="11439861" y="2353534"/>
              <a:ext cx="551373" cy="551372"/>
            </a:xfrm>
            <a:prstGeom prst="ellipse">
              <a:avLst/>
            </a:prstGeom>
            <a:solidFill>
              <a:srgbClr val="19A3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53" name="Rectangle 152">
            <a:extLst>
              <a:ext uri="{FF2B5EF4-FFF2-40B4-BE49-F238E27FC236}">
                <a16:creationId xmlns:a16="http://schemas.microsoft.com/office/drawing/2014/main" id="{29052E4B-C743-4A33-BA0A-B50131765176}"/>
              </a:ext>
            </a:extLst>
          </p:cNvPr>
          <p:cNvSpPr/>
          <p:nvPr/>
        </p:nvSpPr>
        <p:spPr>
          <a:xfrm>
            <a:off x="1983029" y="4806662"/>
            <a:ext cx="4764612" cy="207749"/>
          </a:xfrm>
          <a:prstGeom prst="rect">
            <a:avLst/>
          </a:prstGeom>
        </p:spPr>
        <p:txBody>
          <a:bodyPr wrap="square" lIns="0" tIns="0" rIns="0" bIns="0">
            <a:spAutoFit/>
          </a:bodyPr>
          <a:lstStyle/>
          <a:p>
            <a:pPr>
              <a:lnSpc>
                <a:spcPct val="90000"/>
              </a:lnSpc>
            </a:pPr>
            <a:r>
              <a:rPr lang="en-US" sz="1500" b="1" dirty="0">
                <a:solidFill>
                  <a:srgbClr val="474747"/>
                </a:solidFill>
              </a:rPr>
              <a:t>Discounted gym membership and sporting facilities</a:t>
            </a:r>
          </a:p>
        </p:txBody>
      </p:sp>
      <p:grpSp>
        <p:nvGrpSpPr>
          <p:cNvPr id="156" name="Group 155"/>
          <p:cNvGrpSpPr/>
          <p:nvPr/>
        </p:nvGrpSpPr>
        <p:grpSpPr>
          <a:xfrm>
            <a:off x="1291343" y="2808675"/>
            <a:ext cx="563231" cy="563231"/>
            <a:chOff x="11356249" y="2262753"/>
            <a:chExt cx="726048" cy="726048"/>
          </a:xfrm>
        </p:grpSpPr>
        <p:sp>
          <p:nvSpPr>
            <p:cNvPr id="160" name="Oval 159"/>
            <p:cNvSpPr/>
            <p:nvPr/>
          </p:nvSpPr>
          <p:spPr>
            <a:xfrm>
              <a:off x="11356249" y="2262753"/>
              <a:ext cx="726048" cy="726048"/>
            </a:xfrm>
            <a:prstGeom prst="ellipse">
              <a:avLst/>
            </a:prstGeom>
            <a:solidFill>
              <a:srgbClr val="19A38C">
                <a:alpha val="28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1" name="Oval 160"/>
            <p:cNvSpPr/>
            <p:nvPr/>
          </p:nvSpPr>
          <p:spPr>
            <a:xfrm>
              <a:off x="11439861" y="2353534"/>
              <a:ext cx="551373" cy="551372"/>
            </a:xfrm>
            <a:prstGeom prst="ellipse">
              <a:avLst/>
            </a:prstGeom>
            <a:solidFill>
              <a:srgbClr val="19A3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63" name="Group 162"/>
          <p:cNvGrpSpPr/>
          <p:nvPr/>
        </p:nvGrpSpPr>
        <p:grpSpPr>
          <a:xfrm>
            <a:off x="1291343" y="2199579"/>
            <a:ext cx="563231" cy="563231"/>
            <a:chOff x="11356249" y="2262753"/>
            <a:chExt cx="726048" cy="726048"/>
          </a:xfrm>
        </p:grpSpPr>
        <p:sp>
          <p:nvSpPr>
            <p:cNvPr id="165" name="Oval 164"/>
            <p:cNvSpPr/>
            <p:nvPr/>
          </p:nvSpPr>
          <p:spPr>
            <a:xfrm>
              <a:off x="11356249" y="2262753"/>
              <a:ext cx="726048" cy="726048"/>
            </a:xfrm>
            <a:prstGeom prst="ellipse">
              <a:avLst/>
            </a:prstGeom>
            <a:solidFill>
              <a:srgbClr val="19A38C">
                <a:alpha val="28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66" name="Oval 165"/>
            <p:cNvSpPr/>
            <p:nvPr/>
          </p:nvSpPr>
          <p:spPr>
            <a:xfrm>
              <a:off x="11439861" y="2353534"/>
              <a:ext cx="551373" cy="551372"/>
            </a:xfrm>
            <a:prstGeom prst="ellipse">
              <a:avLst/>
            </a:prstGeom>
            <a:solidFill>
              <a:srgbClr val="19A3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72" name="Group 171">
            <a:extLst>
              <a:ext uri="{FF2B5EF4-FFF2-40B4-BE49-F238E27FC236}">
                <a16:creationId xmlns:a16="http://schemas.microsoft.com/office/drawing/2014/main" id="{03885A5A-DA88-439E-8D1F-79C0A214C106}"/>
              </a:ext>
            </a:extLst>
          </p:cNvPr>
          <p:cNvGrpSpPr>
            <a:grpSpLocks noChangeAspect="1"/>
          </p:cNvGrpSpPr>
          <p:nvPr/>
        </p:nvGrpSpPr>
        <p:grpSpPr>
          <a:xfrm>
            <a:off x="1456877" y="5378594"/>
            <a:ext cx="248030" cy="270341"/>
            <a:chOff x="3309938" y="2184401"/>
            <a:chExt cx="600075" cy="654050"/>
          </a:xfrm>
          <a:solidFill>
            <a:srgbClr val="FFFFFF"/>
          </a:solidFill>
        </p:grpSpPr>
        <p:sp>
          <p:nvSpPr>
            <p:cNvPr id="173" name="Freeform 111">
              <a:extLst>
                <a:ext uri="{FF2B5EF4-FFF2-40B4-BE49-F238E27FC236}">
                  <a16:creationId xmlns:a16="http://schemas.microsoft.com/office/drawing/2014/main" id="{0A3707F5-97B5-4A13-BBA2-599D48CCD73A}"/>
                </a:ext>
              </a:extLst>
            </p:cNvPr>
            <p:cNvSpPr>
              <a:spLocks noEditPoints="1"/>
            </p:cNvSpPr>
            <p:nvPr/>
          </p:nvSpPr>
          <p:spPr bwMode="auto">
            <a:xfrm>
              <a:off x="3309938" y="2506663"/>
              <a:ext cx="600075" cy="331788"/>
            </a:xfrm>
            <a:custGeom>
              <a:avLst/>
              <a:gdLst>
                <a:gd name="T0" fmla="*/ 211 w 216"/>
                <a:gd name="T1" fmla="*/ 32 h 119"/>
                <a:gd name="T2" fmla="*/ 184 w 216"/>
                <a:gd name="T3" fmla="*/ 20 h 119"/>
                <a:gd name="T4" fmla="*/ 184 w 216"/>
                <a:gd name="T5" fmla="*/ 5 h 119"/>
                <a:gd name="T6" fmla="*/ 180 w 216"/>
                <a:gd name="T7" fmla="*/ 0 h 119"/>
                <a:gd name="T8" fmla="*/ 5 w 216"/>
                <a:gd name="T9" fmla="*/ 0 h 119"/>
                <a:gd name="T10" fmla="*/ 0 w 216"/>
                <a:gd name="T11" fmla="*/ 5 h 119"/>
                <a:gd name="T12" fmla="*/ 55 w 216"/>
                <a:gd name="T13" fmla="*/ 110 h 119"/>
                <a:gd name="T14" fmla="*/ 5 w 216"/>
                <a:gd name="T15" fmla="*/ 110 h 119"/>
                <a:gd name="T16" fmla="*/ 0 w 216"/>
                <a:gd name="T17" fmla="*/ 114 h 119"/>
                <a:gd name="T18" fmla="*/ 5 w 216"/>
                <a:gd name="T19" fmla="*/ 119 h 119"/>
                <a:gd name="T20" fmla="*/ 179 w 216"/>
                <a:gd name="T21" fmla="*/ 119 h 119"/>
                <a:gd name="T22" fmla="*/ 184 w 216"/>
                <a:gd name="T23" fmla="*/ 114 h 119"/>
                <a:gd name="T24" fmla="*/ 179 w 216"/>
                <a:gd name="T25" fmla="*/ 110 h 119"/>
                <a:gd name="T26" fmla="*/ 129 w 216"/>
                <a:gd name="T27" fmla="*/ 110 h 119"/>
                <a:gd name="T28" fmla="*/ 171 w 216"/>
                <a:gd name="T29" fmla="*/ 65 h 119"/>
                <a:gd name="T30" fmla="*/ 183 w 216"/>
                <a:gd name="T31" fmla="*/ 71 h 119"/>
                <a:gd name="T32" fmla="*/ 189 w 216"/>
                <a:gd name="T33" fmla="*/ 72 h 119"/>
                <a:gd name="T34" fmla="*/ 203 w 216"/>
                <a:gd name="T35" fmla="*/ 68 h 119"/>
                <a:gd name="T36" fmla="*/ 214 w 216"/>
                <a:gd name="T37" fmla="*/ 52 h 119"/>
                <a:gd name="T38" fmla="*/ 211 w 216"/>
                <a:gd name="T39" fmla="*/ 32 h 119"/>
                <a:gd name="T40" fmla="*/ 92 w 216"/>
                <a:gd name="T41" fmla="*/ 110 h 119"/>
                <a:gd name="T42" fmla="*/ 10 w 216"/>
                <a:gd name="T43" fmla="*/ 9 h 119"/>
                <a:gd name="T44" fmla="*/ 175 w 216"/>
                <a:gd name="T45" fmla="*/ 9 h 119"/>
                <a:gd name="T46" fmla="*/ 92 w 216"/>
                <a:gd name="T47" fmla="*/ 110 h 119"/>
                <a:gd name="T48" fmla="*/ 205 w 216"/>
                <a:gd name="T49" fmla="*/ 49 h 119"/>
                <a:gd name="T50" fmla="*/ 197 w 216"/>
                <a:gd name="T51" fmla="*/ 60 h 119"/>
                <a:gd name="T52" fmla="*/ 185 w 216"/>
                <a:gd name="T53" fmla="*/ 62 h 119"/>
                <a:gd name="T54" fmla="*/ 175 w 216"/>
                <a:gd name="T55" fmla="*/ 55 h 119"/>
                <a:gd name="T56" fmla="*/ 182 w 216"/>
                <a:gd name="T57" fmla="*/ 30 h 119"/>
                <a:gd name="T58" fmla="*/ 203 w 216"/>
                <a:gd name="T59" fmla="*/ 37 h 119"/>
                <a:gd name="T60" fmla="*/ 205 w 216"/>
                <a:gd name="T61" fmla="*/ 4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6" h="119">
                  <a:moveTo>
                    <a:pt x="211" y="32"/>
                  </a:moveTo>
                  <a:cubicBezTo>
                    <a:pt x="205" y="22"/>
                    <a:pt x="194" y="18"/>
                    <a:pt x="184" y="20"/>
                  </a:cubicBezTo>
                  <a:cubicBezTo>
                    <a:pt x="184" y="15"/>
                    <a:pt x="184" y="10"/>
                    <a:pt x="184" y="5"/>
                  </a:cubicBezTo>
                  <a:cubicBezTo>
                    <a:pt x="184" y="2"/>
                    <a:pt x="182" y="0"/>
                    <a:pt x="180" y="0"/>
                  </a:cubicBezTo>
                  <a:cubicBezTo>
                    <a:pt x="5" y="0"/>
                    <a:pt x="5" y="0"/>
                    <a:pt x="5" y="0"/>
                  </a:cubicBezTo>
                  <a:cubicBezTo>
                    <a:pt x="2" y="0"/>
                    <a:pt x="0" y="2"/>
                    <a:pt x="0" y="5"/>
                  </a:cubicBezTo>
                  <a:cubicBezTo>
                    <a:pt x="0" y="51"/>
                    <a:pt x="22" y="92"/>
                    <a:pt x="55" y="110"/>
                  </a:cubicBezTo>
                  <a:cubicBezTo>
                    <a:pt x="5" y="110"/>
                    <a:pt x="5" y="110"/>
                    <a:pt x="5" y="110"/>
                  </a:cubicBezTo>
                  <a:cubicBezTo>
                    <a:pt x="2" y="110"/>
                    <a:pt x="0" y="112"/>
                    <a:pt x="0" y="114"/>
                  </a:cubicBezTo>
                  <a:cubicBezTo>
                    <a:pt x="0" y="117"/>
                    <a:pt x="2" y="119"/>
                    <a:pt x="5" y="119"/>
                  </a:cubicBezTo>
                  <a:cubicBezTo>
                    <a:pt x="179" y="119"/>
                    <a:pt x="179" y="119"/>
                    <a:pt x="179" y="119"/>
                  </a:cubicBezTo>
                  <a:cubicBezTo>
                    <a:pt x="182" y="119"/>
                    <a:pt x="184" y="117"/>
                    <a:pt x="184" y="114"/>
                  </a:cubicBezTo>
                  <a:cubicBezTo>
                    <a:pt x="184" y="112"/>
                    <a:pt x="182" y="110"/>
                    <a:pt x="179" y="110"/>
                  </a:cubicBezTo>
                  <a:cubicBezTo>
                    <a:pt x="129" y="110"/>
                    <a:pt x="129" y="110"/>
                    <a:pt x="129" y="110"/>
                  </a:cubicBezTo>
                  <a:cubicBezTo>
                    <a:pt x="146" y="100"/>
                    <a:pt x="161" y="84"/>
                    <a:pt x="171" y="65"/>
                  </a:cubicBezTo>
                  <a:cubicBezTo>
                    <a:pt x="174" y="68"/>
                    <a:pt x="178" y="70"/>
                    <a:pt x="183" y="71"/>
                  </a:cubicBezTo>
                  <a:cubicBezTo>
                    <a:pt x="185" y="72"/>
                    <a:pt x="187" y="72"/>
                    <a:pt x="189" y="72"/>
                  </a:cubicBezTo>
                  <a:cubicBezTo>
                    <a:pt x="194" y="72"/>
                    <a:pt x="198" y="71"/>
                    <a:pt x="203" y="68"/>
                  </a:cubicBezTo>
                  <a:cubicBezTo>
                    <a:pt x="209" y="64"/>
                    <a:pt x="213" y="59"/>
                    <a:pt x="214" y="52"/>
                  </a:cubicBezTo>
                  <a:cubicBezTo>
                    <a:pt x="216" y="45"/>
                    <a:pt x="215" y="38"/>
                    <a:pt x="211" y="32"/>
                  </a:cubicBezTo>
                  <a:close/>
                  <a:moveTo>
                    <a:pt x="92" y="110"/>
                  </a:moveTo>
                  <a:cubicBezTo>
                    <a:pt x="48" y="110"/>
                    <a:pt x="12" y="65"/>
                    <a:pt x="10" y="9"/>
                  </a:cubicBezTo>
                  <a:cubicBezTo>
                    <a:pt x="175" y="9"/>
                    <a:pt x="175" y="9"/>
                    <a:pt x="175" y="9"/>
                  </a:cubicBezTo>
                  <a:cubicBezTo>
                    <a:pt x="173" y="65"/>
                    <a:pt x="136" y="110"/>
                    <a:pt x="92" y="110"/>
                  </a:cubicBezTo>
                  <a:close/>
                  <a:moveTo>
                    <a:pt x="205" y="49"/>
                  </a:moveTo>
                  <a:cubicBezTo>
                    <a:pt x="204" y="54"/>
                    <a:pt x="201" y="57"/>
                    <a:pt x="197" y="60"/>
                  </a:cubicBezTo>
                  <a:cubicBezTo>
                    <a:pt x="194" y="62"/>
                    <a:pt x="189" y="63"/>
                    <a:pt x="185" y="62"/>
                  </a:cubicBezTo>
                  <a:cubicBezTo>
                    <a:pt x="181" y="61"/>
                    <a:pt x="177" y="58"/>
                    <a:pt x="175" y="55"/>
                  </a:cubicBezTo>
                  <a:cubicBezTo>
                    <a:pt x="178" y="47"/>
                    <a:pt x="180" y="39"/>
                    <a:pt x="182" y="30"/>
                  </a:cubicBezTo>
                  <a:cubicBezTo>
                    <a:pt x="190" y="27"/>
                    <a:pt x="199" y="30"/>
                    <a:pt x="203" y="37"/>
                  </a:cubicBezTo>
                  <a:cubicBezTo>
                    <a:pt x="205" y="41"/>
                    <a:pt x="206" y="45"/>
                    <a:pt x="205" y="4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74" name="Freeform 112">
              <a:extLst>
                <a:ext uri="{FF2B5EF4-FFF2-40B4-BE49-F238E27FC236}">
                  <a16:creationId xmlns:a16="http://schemas.microsoft.com/office/drawing/2014/main" id="{EFB8616D-7918-4844-A7BC-EB900AC38795}"/>
                </a:ext>
              </a:extLst>
            </p:cNvPr>
            <p:cNvSpPr>
              <a:spLocks/>
            </p:cNvSpPr>
            <p:nvPr/>
          </p:nvSpPr>
          <p:spPr bwMode="auto">
            <a:xfrm>
              <a:off x="3481388" y="2184401"/>
              <a:ext cx="106363" cy="258763"/>
            </a:xfrm>
            <a:custGeom>
              <a:avLst/>
              <a:gdLst>
                <a:gd name="T0" fmla="*/ 18 w 38"/>
                <a:gd name="T1" fmla="*/ 93 h 93"/>
                <a:gd name="T2" fmla="*/ 19 w 38"/>
                <a:gd name="T3" fmla="*/ 93 h 93"/>
                <a:gd name="T4" fmla="*/ 23 w 38"/>
                <a:gd name="T5" fmla="*/ 89 h 93"/>
                <a:gd name="T6" fmla="*/ 19 w 38"/>
                <a:gd name="T7" fmla="*/ 84 h 93"/>
                <a:gd name="T8" fmla="*/ 13 w 38"/>
                <a:gd name="T9" fmla="*/ 80 h 93"/>
                <a:gd name="T10" fmla="*/ 23 w 38"/>
                <a:gd name="T11" fmla="*/ 51 h 93"/>
                <a:gd name="T12" fmla="*/ 35 w 38"/>
                <a:gd name="T13" fmla="*/ 10 h 93"/>
                <a:gd name="T14" fmla="*/ 25 w 38"/>
                <a:gd name="T15" fmla="*/ 0 h 93"/>
                <a:gd name="T16" fmla="*/ 19 w 38"/>
                <a:gd name="T17" fmla="*/ 4 h 93"/>
                <a:gd name="T18" fmla="*/ 23 w 38"/>
                <a:gd name="T19" fmla="*/ 10 h 93"/>
                <a:gd name="T20" fmla="*/ 26 w 38"/>
                <a:gd name="T21" fmla="*/ 13 h 93"/>
                <a:gd name="T22" fmla="*/ 14 w 38"/>
                <a:gd name="T23" fmla="*/ 46 h 93"/>
                <a:gd name="T24" fmla="*/ 4 w 38"/>
                <a:gd name="T25" fmla="*/ 84 h 93"/>
                <a:gd name="T26" fmla="*/ 18 w 38"/>
                <a:gd name="T2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93">
                  <a:moveTo>
                    <a:pt x="18" y="93"/>
                  </a:moveTo>
                  <a:cubicBezTo>
                    <a:pt x="18" y="93"/>
                    <a:pt x="18" y="93"/>
                    <a:pt x="19" y="93"/>
                  </a:cubicBezTo>
                  <a:cubicBezTo>
                    <a:pt x="21" y="93"/>
                    <a:pt x="23" y="91"/>
                    <a:pt x="23" y="89"/>
                  </a:cubicBezTo>
                  <a:cubicBezTo>
                    <a:pt x="24" y="86"/>
                    <a:pt x="22" y="84"/>
                    <a:pt x="19" y="84"/>
                  </a:cubicBezTo>
                  <a:cubicBezTo>
                    <a:pt x="19" y="84"/>
                    <a:pt x="15" y="83"/>
                    <a:pt x="13" y="80"/>
                  </a:cubicBezTo>
                  <a:cubicBezTo>
                    <a:pt x="12" y="77"/>
                    <a:pt x="11" y="69"/>
                    <a:pt x="23" y="51"/>
                  </a:cubicBezTo>
                  <a:cubicBezTo>
                    <a:pt x="34" y="33"/>
                    <a:pt x="38" y="19"/>
                    <a:pt x="35" y="10"/>
                  </a:cubicBezTo>
                  <a:cubicBezTo>
                    <a:pt x="32" y="2"/>
                    <a:pt x="26" y="1"/>
                    <a:pt x="25" y="0"/>
                  </a:cubicBezTo>
                  <a:cubicBezTo>
                    <a:pt x="23" y="0"/>
                    <a:pt x="20" y="1"/>
                    <a:pt x="19" y="4"/>
                  </a:cubicBezTo>
                  <a:cubicBezTo>
                    <a:pt x="18" y="6"/>
                    <a:pt x="20" y="9"/>
                    <a:pt x="23" y="10"/>
                  </a:cubicBezTo>
                  <a:cubicBezTo>
                    <a:pt x="23" y="10"/>
                    <a:pt x="25" y="10"/>
                    <a:pt x="26" y="13"/>
                  </a:cubicBezTo>
                  <a:cubicBezTo>
                    <a:pt x="27" y="17"/>
                    <a:pt x="27" y="26"/>
                    <a:pt x="14" y="46"/>
                  </a:cubicBezTo>
                  <a:cubicBezTo>
                    <a:pt x="4" y="62"/>
                    <a:pt x="0" y="75"/>
                    <a:pt x="4" y="84"/>
                  </a:cubicBezTo>
                  <a:cubicBezTo>
                    <a:pt x="8" y="91"/>
                    <a:pt x="15" y="93"/>
                    <a:pt x="18" y="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75" name="Freeform 113">
              <a:extLst>
                <a:ext uri="{FF2B5EF4-FFF2-40B4-BE49-F238E27FC236}">
                  <a16:creationId xmlns:a16="http://schemas.microsoft.com/office/drawing/2014/main" id="{9988AF43-1BC6-4D63-A6BB-CBF1CC4FB8E2}"/>
                </a:ext>
              </a:extLst>
            </p:cNvPr>
            <p:cNvSpPr>
              <a:spLocks/>
            </p:cNvSpPr>
            <p:nvPr/>
          </p:nvSpPr>
          <p:spPr bwMode="auto">
            <a:xfrm>
              <a:off x="3592513" y="2284413"/>
              <a:ext cx="73025" cy="158750"/>
            </a:xfrm>
            <a:custGeom>
              <a:avLst/>
              <a:gdLst>
                <a:gd name="T0" fmla="*/ 12 w 26"/>
                <a:gd name="T1" fmla="*/ 57 h 57"/>
                <a:gd name="T2" fmla="*/ 13 w 26"/>
                <a:gd name="T3" fmla="*/ 57 h 57"/>
                <a:gd name="T4" fmla="*/ 17 w 26"/>
                <a:gd name="T5" fmla="*/ 53 h 57"/>
                <a:gd name="T6" fmla="*/ 13 w 26"/>
                <a:gd name="T7" fmla="*/ 48 h 57"/>
                <a:gd name="T8" fmla="*/ 11 w 26"/>
                <a:gd name="T9" fmla="*/ 47 h 57"/>
                <a:gd name="T10" fmla="*/ 17 w 26"/>
                <a:gd name="T11" fmla="*/ 32 h 57"/>
                <a:gd name="T12" fmla="*/ 24 w 26"/>
                <a:gd name="T13" fmla="*/ 7 h 57"/>
                <a:gd name="T14" fmla="*/ 17 w 26"/>
                <a:gd name="T15" fmla="*/ 0 h 57"/>
                <a:gd name="T16" fmla="*/ 16 w 26"/>
                <a:gd name="T17" fmla="*/ 5 h 57"/>
                <a:gd name="T18" fmla="*/ 14 w 26"/>
                <a:gd name="T19" fmla="*/ 9 h 57"/>
                <a:gd name="T20" fmla="*/ 15 w 26"/>
                <a:gd name="T21" fmla="*/ 11 h 57"/>
                <a:gd name="T22" fmla="*/ 9 w 26"/>
                <a:gd name="T23" fmla="*/ 27 h 57"/>
                <a:gd name="T24" fmla="*/ 3 w 26"/>
                <a:gd name="T25" fmla="*/ 51 h 57"/>
                <a:gd name="T26" fmla="*/ 12 w 26"/>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57">
                  <a:moveTo>
                    <a:pt x="12" y="57"/>
                  </a:moveTo>
                  <a:cubicBezTo>
                    <a:pt x="12" y="57"/>
                    <a:pt x="12" y="57"/>
                    <a:pt x="13" y="57"/>
                  </a:cubicBezTo>
                  <a:cubicBezTo>
                    <a:pt x="15" y="57"/>
                    <a:pt x="17" y="55"/>
                    <a:pt x="17" y="53"/>
                  </a:cubicBezTo>
                  <a:cubicBezTo>
                    <a:pt x="18" y="50"/>
                    <a:pt x="16" y="48"/>
                    <a:pt x="13" y="48"/>
                  </a:cubicBezTo>
                  <a:cubicBezTo>
                    <a:pt x="13" y="48"/>
                    <a:pt x="12" y="47"/>
                    <a:pt x="11" y="47"/>
                  </a:cubicBezTo>
                  <a:cubicBezTo>
                    <a:pt x="11" y="45"/>
                    <a:pt x="12" y="40"/>
                    <a:pt x="17" y="32"/>
                  </a:cubicBezTo>
                  <a:cubicBezTo>
                    <a:pt x="24" y="21"/>
                    <a:pt x="26" y="13"/>
                    <a:pt x="24" y="7"/>
                  </a:cubicBezTo>
                  <a:cubicBezTo>
                    <a:pt x="22" y="3"/>
                    <a:pt x="19" y="1"/>
                    <a:pt x="17" y="0"/>
                  </a:cubicBezTo>
                  <a:cubicBezTo>
                    <a:pt x="16" y="5"/>
                    <a:pt x="16" y="5"/>
                    <a:pt x="16" y="5"/>
                  </a:cubicBezTo>
                  <a:cubicBezTo>
                    <a:pt x="14" y="9"/>
                    <a:pt x="14" y="9"/>
                    <a:pt x="14" y="9"/>
                  </a:cubicBezTo>
                  <a:cubicBezTo>
                    <a:pt x="14" y="10"/>
                    <a:pt x="15" y="10"/>
                    <a:pt x="15" y="11"/>
                  </a:cubicBezTo>
                  <a:cubicBezTo>
                    <a:pt x="15" y="12"/>
                    <a:pt x="16" y="16"/>
                    <a:pt x="9" y="27"/>
                  </a:cubicBezTo>
                  <a:cubicBezTo>
                    <a:pt x="2" y="37"/>
                    <a:pt x="0" y="45"/>
                    <a:pt x="3" y="51"/>
                  </a:cubicBezTo>
                  <a:cubicBezTo>
                    <a:pt x="5" y="57"/>
                    <a:pt x="11" y="57"/>
                    <a:pt x="12" y="5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176" name="Freeform 176">
            <a:extLst>
              <a:ext uri="{FF2B5EF4-FFF2-40B4-BE49-F238E27FC236}">
                <a16:creationId xmlns:a16="http://schemas.microsoft.com/office/drawing/2014/main" id="{32AC474D-ECBB-48E6-AA89-C3D55A37BABE}"/>
              </a:ext>
            </a:extLst>
          </p:cNvPr>
          <p:cNvSpPr>
            <a:spLocks noChangeAspect="1" noEditPoints="1"/>
          </p:cNvSpPr>
          <p:nvPr/>
        </p:nvSpPr>
        <p:spPr bwMode="auto">
          <a:xfrm>
            <a:off x="1415108" y="4757541"/>
            <a:ext cx="305648" cy="307278"/>
          </a:xfrm>
          <a:custGeom>
            <a:avLst/>
            <a:gdLst>
              <a:gd name="T0" fmla="*/ 198 w 232"/>
              <a:gd name="T1" fmla="*/ 34 h 233"/>
              <a:gd name="T2" fmla="*/ 116 w 232"/>
              <a:gd name="T3" fmla="*/ 0 h 233"/>
              <a:gd name="T4" fmla="*/ 34 w 232"/>
              <a:gd name="T5" fmla="*/ 34 h 233"/>
              <a:gd name="T6" fmla="*/ 0 w 232"/>
              <a:gd name="T7" fmla="*/ 116 h 233"/>
              <a:gd name="T8" fmla="*/ 34 w 232"/>
              <a:gd name="T9" fmla="*/ 199 h 233"/>
              <a:gd name="T10" fmla="*/ 116 w 232"/>
              <a:gd name="T11" fmla="*/ 233 h 233"/>
              <a:gd name="T12" fmla="*/ 198 w 232"/>
              <a:gd name="T13" fmla="*/ 199 h 233"/>
              <a:gd name="T14" fmla="*/ 232 w 232"/>
              <a:gd name="T15" fmla="*/ 116 h 233"/>
              <a:gd name="T16" fmla="*/ 198 w 232"/>
              <a:gd name="T17" fmla="*/ 34 h 233"/>
              <a:gd name="T18" fmla="*/ 222 w 232"/>
              <a:gd name="T19" fmla="*/ 126 h 233"/>
              <a:gd name="T20" fmla="*/ 141 w 232"/>
              <a:gd name="T21" fmla="*/ 98 h 233"/>
              <a:gd name="T22" fmla="*/ 195 w 232"/>
              <a:gd name="T23" fmla="*/ 44 h 233"/>
              <a:gd name="T24" fmla="*/ 223 w 232"/>
              <a:gd name="T25" fmla="*/ 116 h 233"/>
              <a:gd name="T26" fmla="*/ 222 w 232"/>
              <a:gd name="T27" fmla="*/ 126 h 233"/>
              <a:gd name="T28" fmla="*/ 188 w 232"/>
              <a:gd name="T29" fmla="*/ 38 h 233"/>
              <a:gd name="T30" fmla="*/ 134 w 232"/>
              <a:gd name="T31" fmla="*/ 92 h 233"/>
              <a:gd name="T32" fmla="*/ 106 w 232"/>
              <a:gd name="T33" fmla="*/ 10 h 233"/>
              <a:gd name="T34" fmla="*/ 116 w 232"/>
              <a:gd name="T35" fmla="*/ 10 h 233"/>
              <a:gd name="T36" fmla="*/ 188 w 232"/>
              <a:gd name="T37" fmla="*/ 38 h 233"/>
              <a:gd name="T38" fmla="*/ 40 w 232"/>
              <a:gd name="T39" fmla="*/ 41 h 233"/>
              <a:gd name="T40" fmla="*/ 97 w 232"/>
              <a:gd name="T41" fmla="*/ 11 h 233"/>
              <a:gd name="T42" fmla="*/ 127 w 232"/>
              <a:gd name="T43" fmla="*/ 98 h 233"/>
              <a:gd name="T44" fmla="*/ 98 w 232"/>
              <a:gd name="T45" fmla="*/ 128 h 233"/>
              <a:gd name="T46" fmla="*/ 11 w 232"/>
              <a:gd name="T47" fmla="*/ 97 h 233"/>
              <a:gd name="T48" fmla="*/ 40 w 232"/>
              <a:gd name="T49" fmla="*/ 41 h 233"/>
              <a:gd name="T50" fmla="*/ 10 w 232"/>
              <a:gd name="T51" fmla="*/ 107 h 233"/>
              <a:gd name="T52" fmla="*/ 91 w 232"/>
              <a:gd name="T53" fmla="*/ 134 h 233"/>
              <a:gd name="T54" fmla="*/ 37 w 232"/>
              <a:gd name="T55" fmla="*/ 188 h 233"/>
              <a:gd name="T56" fmla="*/ 9 w 232"/>
              <a:gd name="T57" fmla="*/ 116 h 233"/>
              <a:gd name="T58" fmla="*/ 10 w 232"/>
              <a:gd name="T59" fmla="*/ 107 h 233"/>
              <a:gd name="T60" fmla="*/ 44 w 232"/>
              <a:gd name="T61" fmla="*/ 195 h 233"/>
              <a:gd name="T62" fmla="*/ 98 w 232"/>
              <a:gd name="T63" fmla="*/ 141 h 233"/>
              <a:gd name="T64" fmla="*/ 126 w 232"/>
              <a:gd name="T65" fmla="*/ 223 h 233"/>
              <a:gd name="T66" fmla="*/ 116 w 232"/>
              <a:gd name="T67" fmla="*/ 223 h 233"/>
              <a:gd name="T68" fmla="*/ 44 w 232"/>
              <a:gd name="T69" fmla="*/ 195 h 233"/>
              <a:gd name="T70" fmla="*/ 191 w 232"/>
              <a:gd name="T71" fmla="*/ 192 h 233"/>
              <a:gd name="T72" fmla="*/ 135 w 232"/>
              <a:gd name="T73" fmla="*/ 221 h 233"/>
              <a:gd name="T74" fmla="*/ 105 w 232"/>
              <a:gd name="T75" fmla="*/ 134 h 233"/>
              <a:gd name="T76" fmla="*/ 134 w 232"/>
              <a:gd name="T77" fmla="*/ 105 h 233"/>
              <a:gd name="T78" fmla="*/ 212 w 232"/>
              <a:gd name="T79" fmla="*/ 136 h 233"/>
              <a:gd name="T80" fmla="*/ 221 w 232"/>
              <a:gd name="T81" fmla="*/ 136 h 233"/>
              <a:gd name="T82" fmla="*/ 191 w 232"/>
              <a:gd name="T83" fmla="*/ 19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233">
                <a:moveTo>
                  <a:pt x="198" y="34"/>
                </a:moveTo>
                <a:cubicBezTo>
                  <a:pt x="176" y="12"/>
                  <a:pt x="147" y="0"/>
                  <a:pt x="116" y="0"/>
                </a:cubicBezTo>
                <a:cubicBezTo>
                  <a:pt x="85" y="0"/>
                  <a:pt x="56" y="12"/>
                  <a:pt x="34" y="34"/>
                </a:cubicBezTo>
                <a:cubicBezTo>
                  <a:pt x="12" y="56"/>
                  <a:pt x="0" y="85"/>
                  <a:pt x="0" y="116"/>
                </a:cubicBezTo>
                <a:cubicBezTo>
                  <a:pt x="0" y="147"/>
                  <a:pt x="12" y="177"/>
                  <a:pt x="34" y="199"/>
                </a:cubicBezTo>
                <a:cubicBezTo>
                  <a:pt x="56" y="221"/>
                  <a:pt x="85" y="233"/>
                  <a:pt x="116" y="233"/>
                </a:cubicBezTo>
                <a:cubicBezTo>
                  <a:pt x="147" y="233"/>
                  <a:pt x="176" y="221"/>
                  <a:pt x="198" y="199"/>
                </a:cubicBezTo>
                <a:cubicBezTo>
                  <a:pt x="220" y="177"/>
                  <a:pt x="232" y="147"/>
                  <a:pt x="232" y="116"/>
                </a:cubicBezTo>
                <a:cubicBezTo>
                  <a:pt x="232" y="85"/>
                  <a:pt x="220" y="56"/>
                  <a:pt x="198" y="34"/>
                </a:cubicBezTo>
                <a:close/>
                <a:moveTo>
                  <a:pt x="222" y="126"/>
                </a:moveTo>
                <a:cubicBezTo>
                  <a:pt x="192" y="129"/>
                  <a:pt x="163" y="119"/>
                  <a:pt x="141" y="98"/>
                </a:cubicBezTo>
                <a:cubicBezTo>
                  <a:pt x="195" y="44"/>
                  <a:pt x="195" y="44"/>
                  <a:pt x="195" y="44"/>
                </a:cubicBezTo>
                <a:cubicBezTo>
                  <a:pt x="213" y="64"/>
                  <a:pt x="223" y="89"/>
                  <a:pt x="223" y="116"/>
                </a:cubicBezTo>
                <a:cubicBezTo>
                  <a:pt x="223" y="120"/>
                  <a:pt x="223" y="123"/>
                  <a:pt x="222" y="126"/>
                </a:cubicBezTo>
                <a:close/>
                <a:moveTo>
                  <a:pt x="188" y="38"/>
                </a:moveTo>
                <a:cubicBezTo>
                  <a:pt x="134" y="92"/>
                  <a:pt x="134" y="92"/>
                  <a:pt x="134" y="92"/>
                </a:cubicBezTo>
                <a:cubicBezTo>
                  <a:pt x="113" y="69"/>
                  <a:pt x="104" y="40"/>
                  <a:pt x="106" y="10"/>
                </a:cubicBezTo>
                <a:cubicBezTo>
                  <a:pt x="109" y="10"/>
                  <a:pt x="113" y="10"/>
                  <a:pt x="116" y="10"/>
                </a:cubicBezTo>
                <a:cubicBezTo>
                  <a:pt x="143" y="10"/>
                  <a:pt x="168" y="20"/>
                  <a:pt x="188" y="38"/>
                </a:cubicBezTo>
                <a:close/>
                <a:moveTo>
                  <a:pt x="40" y="41"/>
                </a:moveTo>
                <a:cubicBezTo>
                  <a:pt x="56" y="25"/>
                  <a:pt x="75" y="15"/>
                  <a:pt x="97" y="11"/>
                </a:cubicBezTo>
                <a:cubicBezTo>
                  <a:pt x="94" y="43"/>
                  <a:pt x="105" y="75"/>
                  <a:pt x="127" y="98"/>
                </a:cubicBezTo>
                <a:cubicBezTo>
                  <a:pt x="98" y="128"/>
                  <a:pt x="98" y="128"/>
                  <a:pt x="98" y="128"/>
                </a:cubicBezTo>
                <a:cubicBezTo>
                  <a:pt x="74" y="106"/>
                  <a:pt x="43" y="95"/>
                  <a:pt x="11" y="97"/>
                </a:cubicBezTo>
                <a:cubicBezTo>
                  <a:pt x="15" y="76"/>
                  <a:pt x="25" y="56"/>
                  <a:pt x="40" y="41"/>
                </a:cubicBezTo>
                <a:close/>
                <a:moveTo>
                  <a:pt x="10" y="107"/>
                </a:moveTo>
                <a:cubicBezTo>
                  <a:pt x="40" y="104"/>
                  <a:pt x="69" y="114"/>
                  <a:pt x="91" y="134"/>
                </a:cubicBezTo>
                <a:cubicBezTo>
                  <a:pt x="37" y="188"/>
                  <a:pt x="37" y="188"/>
                  <a:pt x="37" y="188"/>
                </a:cubicBezTo>
                <a:cubicBezTo>
                  <a:pt x="19" y="169"/>
                  <a:pt x="9" y="143"/>
                  <a:pt x="9" y="116"/>
                </a:cubicBezTo>
                <a:cubicBezTo>
                  <a:pt x="9" y="113"/>
                  <a:pt x="9" y="110"/>
                  <a:pt x="10" y="107"/>
                </a:cubicBezTo>
                <a:close/>
                <a:moveTo>
                  <a:pt x="44" y="195"/>
                </a:moveTo>
                <a:cubicBezTo>
                  <a:pt x="98" y="141"/>
                  <a:pt x="98" y="141"/>
                  <a:pt x="98" y="141"/>
                </a:cubicBezTo>
                <a:cubicBezTo>
                  <a:pt x="118" y="163"/>
                  <a:pt x="128" y="193"/>
                  <a:pt x="126" y="223"/>
                </a:cubicBezTo>
                <a:cubicBezTo>
                  <a:pt x="122" y="223"/>
                  <a:pt x="119" y="223"/>
                  <a:pt x="116" y="223"/>
                </a:cubicBezTo>
                <a:cubicBezTo>
                  <a:pt x="89" y="223"/>
                  <a:pt x="64" y="213"/>
                  <a:pt x="44" y="195"/>
                </a:cubicBezTo>
                <a:close/>
                <a:moveTo>
                  <a:pt x="191" y="192"/>
                </a:moveTo>
                <a:cubicBezTo>
                  <a:pt x="176" y="207"/>
                  <a:pt x="156" y="218"/>
                  <a:pt x="135" y="221"/>
                </a:cubicBezTo>
                <a:cubicBezTo>
                  <a:pt x="138" y="189"/>
                  <a:pt x="127" y="158"/>
                  <a:pt x="105" y="134"/>
                </a:cubicBezTo>
                <a:cubicBezTo>
                  <a:pt x="134" y="105"/>
                  <a:pt x="134" y="105"/>
                  <a:pt x="134" y="105"/>
                </a:cubicBezTo>
                <a:cubicBezTo>
                  <a:pt x="155" y="125"/>
                  <a:pt x="183" y="136"/>
                  <a:pt x="212" y="136"/>
                </a:cubicBezTo>
                <a:cubicBezTo>
                  <a:pt x="215" y="136"/>
                  <a:pt x="218" y="136"/>
                  <a:pt x="221" y="136"/>
                </a:cubicBezTo>
                <a:cubicBezTo>
                  <a:pt x="217" y="157"/>
                  <a:pt x="207" y="176"/>
                  <a:pt x="191" y="192"/>
                </a:cubicBezTo>
                <a:close/>
              </a:path>
            </a:pathLst>
          </a:custGeom>
          <a:solidFill>
            <a:srgbClr val="FFFFFF"/>
          </a:solidFill>
          <a:ln>
            <a:noFill/>
          </a:ln>
        </p:spPr>
        <p:txBody>
          <a:bodyPr vert="horz" wrap="square" lIns="80682" tIns="40341" rIns="80682" bIns="40341" numCol="1" anchor="t" anchorCtr="0" compatLnSpc="1">
            <a:prstTxWarp prst="textNoShape">
              <a:avLst/>
            </a:prstTxWarp>
          </a:bodyPr>
          <a:lstStyle/>
          <a:p>
            <a:endParaRPr lang="en-US" sz="1588"/>
          </a:p>
        </p:txBody>
      </p:sp>
      <p:sp>
        <p:nvSpPr>
          <p:cNvPr id="177" name="Freeform 425">
            <a:extLst>
              <a:ext uri="{FF2B5EF4-FFF2-40B4-BE49-F238E27FC236}">
                <a16:creationId xmlns:a16="http://schemas.microsoft.com/office/drawing/2014/main" id="{07706964-F785-49D2-AE31-702BFA3AE700}"/>
              </a:ext>
            </a:extLst>
          </p:cNvPr>
          <p:cNvSpPr>
            <a:spLocks noChangeAspect="1" noEditPoints="1"/>
          </p:cNvSpPr>
          <p:nvPr/>
        </p:nvSpPr>
        <p:spPr bwMode="auto">
          <a:xfrm>
            <a:off x="1436033" y="4146911"/>
            <a:ext cx="250838" cy="288000"/>
          </a:xfrm>
          <a:custGeom>
            <a:avLst/>
            <a:gdLst>
              <a:gd name="T0" fmla="*/ 137 w 208"/>
              <a:gd name="T1" fmla="*/ 170 h 239"/>
              <a:gd name="T2" fmla="*/ 169 w 208"/>
              <a:gd name="T3" fmla="*/ 132 h 239"/>
              <a:gd name="T4" fmla="*/ 175 w 208"/>
              <a:gd name="T5" fmla="*/ 86 h 239"/>
              <a:gd name="T6" fmla="*/ 163 w 208"/>
              <a:gd name="T7" fmla="*/ 59 h 239"/>
              <a:gd name="T8" fmla="*/ 45 w 208"/>
              <a:gd name="T9" fmla="*/ 59 h 239"/>
              <a:gd name="T10" fmla="*/ 34 w 208"/>
              <a:gd name="T11" fmla="*/ 86 h 239"/>
              <a:gd name="T12" fmla="*/ 50 w 208"/>
              <a:gd name="T13" fmla="*/ 136 h 239"/>
              <a:gd name="T14" fmla="*/ 72 w 208"/>
              <a:gd name="T15" fmla="*/ 161 h 239"/>
              <a:gd name="T16" fmla="*/ 9 w 208"/>
              <a:gd name="T17" fmla="*/ 208 h 239"/>
              <a:gd name="T18" fmla="*/ 0 w 208"/>
              <a:gd name="T19" fmla="*/ 226 h 239"/>
              <a:gd name="T20" fmla="*/ 195 w 208"/>
              <a:gd name="T21" fmla="*/ 239 h 239"/>
              <a:gd name="T22" fmla="*/ 208 w 208"/>
              <a:gd name="T23" fmla="*/ 220 h 239"/>
              <a:gd name="T24" fmla="*/ 142 w 208"/>
              <a:gd name="T25" fmla="*/ 154 h 239"/>
              <a:gd name="T26" fmla="*/ 159 w 208"/>
              <a:gd name="T27" fmla="*/ 136 h 239"/>
              <a:gd name="T28" fmla="*/ 142 w 208"/>
              <a:gd name="T29" fmla="*/ 154 h 239"/>
              <a:gd name="T30" fmla="*/ 165 w 208"/>
              <a:gd name="T31" fmla="*/ 120 h 239"/>
              <a:gd name="T32" fmla="*/ 154 w 208"/>
              <a:gd name="T33" fmla="*/ 126 h 239"/>
              <a:gd name="T34" fmla="*/ 159 w 208"/>
              <a:gd name="T35" fmla="*/ 80 h 239"/>
              <a:gd name="T36" fmla="*/ 104 w 208"/>
              <a:gd name="T37" fmla="*/ 10 h 239"/>
              <a:gd name="T38" fmla="*/ 104 w 208"/>
              <a:gd name="T39" fmla="*/ 27 h 239"/>
              <a:gd name="T40" fmla="*/ 104 w 208"/>
              <a:gd name="T41" fmla="*/ 10 h 239"/>
              <a:gd name="T42" fmla="*/ 50 w 208"/>
              <a:gd name="T43" fmla="*/ 126 h 239"/>
              <a:gd name="T44" fmla="*/ 44 w 208"/>
              <a:gd name="T45" fmla="*/ 86 h 239"/>
              <a:gd name="T46" fmla="*/ 54 w 208"/>
              <a:gd name="T47" fmla="*/ 80 h 239"/>
              <a:gd name="T48" fmla="*/ 198 w 208"/>
              <a:gd name="T49" fmla="*/ 226 h 239"/>
              <a:gd name="T50" fmla="*/ 13 w 208"/>
              <a:gd name="T51" fmla="*/ 229 h 239"/>
              <a:gd name="T52" fmla="*/ 10 w 208"/>
              <a:gd name="T53" fmla="*/ 220 h 239"/>
              <a:gd name="T54" fmla="*/ 81 w 208"/>
              <a:gd name="T55" fmla="*/ 172 h 239"/>
              <a:gd name="T56" fmla="*/ 81 w 208"/>
              <a:gd name="T57" fmla="*/ 159 h 239"/>
              <a:gd name="T58" fmla="*/ 64 w 208"/>
              <a:gd name="T59" fmla="*/ 127 h 239"/>
              <a:gd name="T60" fmla="*/ 64 w 208"/>
              <a:gd name="T61" fmla="*/ 75 h 239"/>
              <a:gd name="T62" fmla="*/ 104 w 208"/>
              <a:gd name="T63" fmla="*/ 36 h 239"/>
              <a:gd name="T64" fmla="*/ 145 w 208"/>
              <a:gd name="T65" fmla="*/ 75 h 239"/>
              <a:gd name="T66" fmla="*/ 144 w 208"/>
              <a:gd name="T67" fmla="*/ 127 h 239"/>
              <a:gd name="T68" fmla="*/ 128 w 208"/>
              <a:gd name="T69" fmla="*/ 157 h 239"/>
              <a:gd name="T70" fmla="*/ 111 w 208"/>
              <a:gd name="T71" fmla="*/ 153 h 239"/>
              <a:gd name="T72" fmla="*/ 90 w 208"/>
              <a:gd name="T73" fmla="*/ 162 h 239"/>
              <a:gd name="T74" fmla="*/ 111 w 208"/>
              <a:gd name="T75" fmla="*/ 172 h 239"/>
              <a:gd name="T76" fmla="*/ 127 w 208"/>
              <a:gd name="T77" fmla="*/ 167 h 239"/>
              <a:gd name="T78" fmla="*/ 127 w 208"/>
              <a:gd name="T79" fmla="*/ 172 h 239"/>
              <a:gd name="T80" fmla="*/ 198 w 208"/>
              <a:gd name="T81" fmla="*/ 22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239">
                <a:moveTo>
                  <a:pt x="200" y="208"/>
                </a:moveTo>
                <a:cubicBezTo>
                  <a:pt x="164" y="194"/>
                  <a:pt x="140" y="178"/>
                  <a:pt x="137" y="170"/>
                </a:cubicBezTo>
                <a:cubicBezTo>
                  <a:pt x="137" y="166"/>
                  <a:pt x="137" y="166"/>
                  <a:pt x="137" y="166"/>
                </a:cubicBezTo>
                <a:cubicBezTo>
                  <a:pt x="154" y="163"/>
                  <a:pt x="168" y="155"/>
                  <a:pt x="169" y="132"/>
                </a:cubicBezTo>
                <a:cubicBezTo>
                  <a:pt x="173" y="129"/>
                  <a:pt x="175" y="125"/>
                  <a:pt x="175" y="120"/>
                </a:cubicBezTo>
                <a:cubicBezTo>
                  <a:pt x="175" y="86"/>
                  <a:pt x="175" y="86"/>
                  <a:pt x="175" y="86"/>
                </a:cubicBezTo>
                <a:cubicBezTo>
                  <a:pt x="175" y="79"/>
                  <a:pt x="170" y="72"/>
                  <a:pt x="163" y="71"/>
                </a:cubicBezTo>
                <a:cubicBezTo>
                  <a:pt x="163" y="59"/>
                  <a:pt x="163" y="59"/>
                  <a:pt x="163" y="59"/>
                </a:cubicBezTo>
                <a:cubicBezTo>
                  <a:pt x="163" y="26"/>
                  <a:pt x="137" y="0"/>
                  <a:pt x="104" y="0"/>
                </a:cubicBezTo>
                <a:cubicBezTo>
                  <a:pt x="72" y="0"/>
                  <a:pt x="45" y="26"/>
                  <a:pt x="45" y="59"/>
                </a:cubicBezTo>
                <a:cubicBezTo>
                  <a:pt x="45" y="71"/>
                  <a:pt x="45" y="71"/>
                  <a:pt x="45" y="71"/>
                </a:cubicBezTo>
                <a:cubicBezTo>
                  <a:pt x="39" y="73"/>
                  <a:pt x="34" y="79"/>
                  <a:pt x="34" y="86"/>
                </a:cubicBezTo>
                <a:cubicBezTo>
                  <a:pt x="34" y="120"/>
                  <a:pt x="34" y="120"/>
                  <a:pt x="34" y="120"/>
                </a:cubicBezTo>
                <a:cubicBezTo>
                  <a:pt x="34" y="129"/>
                  <a:pt x="41" y="136"/>
                  <a:pt x="50" y="136"/>
                </a:cubicBezTo>
                <a:cubicBezTo>
                  <a:pt x="57" y="136"/>
                  <a:pt x="57" y="136"/>
                  <a:pt x="57" y="136"/>
                </a:cubicBezTo>
                <a:cubicBezTo>
                  <a:pt x="61" y="146"/>
                  <a:pt x="66" y="154"/>
                  <a:pt x="72" y="161"/>
                </a:cubicBezTo>
                <a:cubicBezTo>
                  <a:pt x="72" y="170"/>
                  <a:pt x="72" y="170"/>
                  <a:pt x="72" y="170"/>
                </a:cubicBezTo>
                <a:cubicBezTo>
                  <a:pt x="68" y="178"/>
                  <a:pt x="44" y="194"/>
                  <a:pt x="9" y="208"/>
                </a:cubicBezTo>
                <a:cubicBezTo>
                  <a:pt x="4" y="210"/>
                  <a:pt x="0" y="215"/>
                  <a:pt x="0" y="220"/>
                </a:cubicBezTo>
                <a:cubicBezTo>
                  <a:pt x="0" y="226"/>
                  <a:pt x="0" y="226"/>
                  <a:pt x="0" y="226"/>
                </a:cubicBezTo>
                <a:cubicBezTo>
                  <a:pt x="0" y="233"/>
                  <a:pt x="6" y="239"/>
                  <a:pt x="13" y="239"/>
                </a:cubicBezTo>
                <a:cubicBezTo>
                  <a:pt x="195" y="239"/>
                  <a:pt x="195" y="239"/>
                  <a:pt x="195" y="239"/>
                </a:cubicBezTo>
                <a:cubicBezTo>
                  <a:pt x="202" y="239"/>
                  <a:pt x="208" y="233"/>
                  <a:pt x="208" y="226"/>
                </a:cubicBezTo>
                <a:cubicBezTo>
                  <a:pt x="208" y="220"/>
                  <a:pt x="208" y="220"/>
                  <a:pt x="208" y="220"/>
                </a:cubicBezTo>
                <a:cubicBezTo>
                  <a:pt x="208" y="215"/>
                  <a:pt x="205" y="210"/>
                  <a:pt x="200" y="208"/>
                </a:cubicBezTo>
                <a:close/>
                <a:moveTo>
                  <a:pt x="142" y="154"/>
                </a:moveTo>
                <a:cubicBezTo>
                  <a:pt x="146" y="149"/>
                  <a:pt x="149" y="143"/>
                  <a:pt x="151" y="136"/>
                </a:cubicBezTo>
                <a:cubicBezTo>
                  <a:pt x="159" y="136"/>
                  <a:pt x="159" y="136"/>
                  <a:pt x="159" y="136"/>
                </a:cubicBezTo>
                <a:cubicBezTo>
                  <a:pt x="159" y="136"/>
                  <a:pt x="159" y="136"/>
                  <a:pt x="159" y="136"/>
                </a:cubicBezTo>
                <a:cubicBezTo>
                  <a:pt x="157" y="146"/>
                  <a:pt x="152" y="151"/>
                  <a:pt x="142" y="154"/>
                </a:cubicBezTo>
                <a:close/>
                <a:moveTo>
                  <a:pt x="165" y="86"/>
                </a:moveTo>
                <a:cubicBezTo>
                  <a:pt x="165" y="120"/>
                  <a:pt x="165" y="120"/>
                  <a:pt x="165" y="120"/>
                </a:cubicBezTo>
                <a:cubicBezTo>
                  <a:pt x="165" y="123"/>
                  <a:pt x="162" y="126"/>
                  <a:pt x="159" y="126"/>
                </a:cubicBezTo>
                <a:cubicBezTo>
                  <a:pt x="154" y="126"/>
                  <a:pt x="154" y="126"/>
                  <a:pt x="154" y="126"/>
                </a:cubicBezTo>
                <a:cubicBezTo>
                  <a:pt x="154" y="80"/>
                  <a:pt x="154" y="80"/>
                  <a:pt x="154" y="80"/>
                </a:cubicBezTo>
                <a:cubicBezTo>
                  <a:pt x="159" y="80"/>
                  <a:pt x="159" y="80"/>
                  <a:pt x="159" y="80"/>
                </a:cubicBezTo>
                <a:cubicBezTo>
                  <a:pt x="162" y="80"/>
                  <a:pt x="165" y="82"/>
                  <a:pt x="165" y="86"/>
                </a:cubicBezTo>
                <a:close/>
                <a:moveTo>
                  <a:pt x="104" y="10"/>
                </a:moveTo>
                <a:cubicBezTo>
                  <a:pt x="129" y="10"/>
                  <a:pt x="150" y="29"/>
                  <a:pt x="153" y="54"/>
                </a:cubicBezTo>
                <a:cubicBezTo>
                  <a:pt x="146" y="36"/>
                  <a:pt x="129" y="27"/>
                  <a:pt x="104" y="27"/>
                </a:cubicBezTo>
                <a:cubicBezTo>
                  <a:pt x="80" y="27"/>
                  <a:pt x="63" y="37"/>
                  <a:pt x="55" y="54"/>
                </a:cubicBezTo>
                <a:cubicBezTo>
                  <a:pt x="58" y="29"/>
                  <a:pt x="79" y="10"/>
                  <a:pt x="104" y="10"/>
                </a:cubicBezTo>
                <a:close/>
                <a:moveTo>
                  <a:pt x="54" y="126"/>
                </a:moveTo>
                <a:cubicBezTo>
                  <a:pt x="50" y="126"/>
                  <a:pt x="50" y="126"/>
                  <a:pt x="50" y="126"/>
                </a:cubicBezTo>
                <a:cubicBezTo>
                  <a:pt x="46" y="126"/>
                  <a:pt x="44" y="123"/>
                  <a:pt x="44" y="120"/>
                </a:cubicBezTo>
                <a:cubicBezTo>
                  <a:pt x="44" y="86"/>
                  <a:pt x="44" y="86"/>
                  <a:pt x="44" y="86"/>
                </a:cubicBezTo>
                <a:cubicBezTo>
                  <a:pt x="44" y="82"/>
                  <a:pt x="46" y="80"/>
                  <a:pt x="50" y="80"/>
                </a:cubicBezTo>
                <a:cubicBezTo>
                  <a:pt x="54" y="80"/>
                  <a:pt x="54" y="80"/>
                  <a:pt x="54" y="80"/>
                </a:cubicBezTo>
                <a:lnTo>
                  <a:pt x="54" y="126"/>
                </a:lnTo>
                <a:close/>
                <a:moveTo>
                  <a:pt x="198" y="226"/>
                </a:moveTo>
                <a:cubicBezTo>
                  <a:pt x="198" y="228"/>
                  <a:pt x="197" y="229"/>
                  <a:pt x="195" y="229"/>
                </a:cubicBezTo>
                <a:cubicBezTo>
                  <a:pt x="13" y="229"/>
                  <a:pt x="13" y="229"/>
                  <a:pt x="13" y="229"/>
                </a:cubicBezTo>
                <a:cubicBezTo>
                  <a:pt x="11" y="229"/>
                  <a:pt x="10" y="228"/>
                  <a:pt x="10" y="226"/>
                </a:cubicBezTo>
                <a:cubicBezTo>
                  <a:pt x="10" y="220"/>
                  <a:pt x="10" y="220"/>
                  <a:pt x="10" y="220"/>
                </a:cubicBezTo>
                <a:cubicBezTo>
                  <a:pt x="10" y="219"/>
                  <a:pt x="11" y="218"/>
                  <a:pt x="12" y="217"/>
                </a:cubicBezTo>
                <a:cubicBezTo>
                  <a:pt x="41" y="206"/>
                  <a:pt x="76" y="187"/>
                  <a:pt x="81" y="172"/>
                </a:cubicBezTo>
                <a:cubicBezTo>
                  <a:pt x="81" y="171"/>
                  <a:pt x="81" y="171"/>
                  <a:pt x="81" y="170"/>
                </a:cubicBezTo>
                <a:cubicBezTo>
                  <a:pt x="81" y="159"/>
                  <a:pt x="81" y="159"/>
                  <a:pt x="81" y="159"/>
                </a:cubicBezTo>
                <a:cubicBezTo>
                  <a:pt x="81" y="158"/>
                  <a:pt x="81" y="156"/>
                  <a:pt x="80" y="156"/>
                </a:cubicBezTo>
                <a:cubicBezTo>
                  <a:pt x="73" y="148"/>
                  <a:pt x="68" y="138"/>
                  <a:pt x="64" y="127"/>
                </a:cubicBezTo>
                <a:cubicBezTo>
                  <a:pt x="64" y="126"/>
                  <a:pt x="64" y="126"/>
                  <a:pt x="64" y="126"/>
                </a:cubicBezTo>
                <a:cubicBezTo>
                  <a:pt x="64" y="75"/>
                  <a:pt x="64" y="75"/>
                  <a:pt x="64" y="75"/>
                </a:cubicBezTo>
                <a:cubicBezTo>
                  <a:pt x="64" y="73"/>
                  <a:pt x="63" y="71"/>
                  <a:pt x="61" y="70"/>
                </a:cubicBezTo>
                <a:cubicBezTo>
                  <a:pt x="63" y="48"/>
                  <a:pt x="78" y="36"/>
                  <a:pt x="104" y="36"/>
                </a:cubicBezTo>
                <a:cubicBezTo>
                  <a:pt x="130" y="36"/>
                  <a:pt x="145" y="48"/>
                  <a:pt x="147" y="71"/>
                </a:cubicBezTo>
                <a:cubicBezTo>
                  <a:pt x="146" y="71"/>
                  <a:pt x="145" y="73"/>
                  <a:pt x="145" y="75"/>
                </a:cubicBezTo>
                <a:cubicBezTo>
                  <a:pt x="145" y="125"/>
                  <a:pt x="145" y="125"/>
                  <a:pt x="145" y="125"/>
                </a:cubicBezTo>
                <a:cubicBezTo>
                  <a:pt x="144" y="126"/>
                  <a:pt x="144" y="126"/>
                  <a:pt x="144" y="127"/>
                </a:cubicBezTo>
                <a:cubicBezTo>
                  <a:pt x="141" y="138"/>
                  <a:pt x="135" y="148"/>
                  <a:pt x="128" y="156"/>
                </a:cubicBezTo>
                <a:cubicBezTo>
                  <a:pt x="128" y="156"/>
                  <a:pt x="128" y="156"/>
                  <a:pt x="128" y="157"/>
                </a:cubicBezTo>
                <a:cubicBezTo>
                  <a:pt x="125" y="157"/>
                  <a:pt x="122" y="157"/>
                  <a:pt x="119" y="157"/>
                </a:cubicBezTo>
                <a:cubicBezTo>
                  <a:pt x="118" y="155"/>
                  <a:pt x="115" y="153"/>
                  <a:pt x="111" y="153"/>
                </a:cubicBezTo>
                <a:cubicBezTo>
                  <a:pt x="99" y="153"/>
                  <a:pt x="99" y="153"/>
                  <a:pt x="99" y="153"/>
                </a:cubicBezTo>
                <a:cubicBezTo>
                  <a:pt x="94" y="153"/>
                  <a:pt x="90" y="157"/>
                  <a:pt x="90" y="162"/>
                </a:cubicBezTo>
                <a:cubicBezTo>
                  <a:pt x="90" y="167"/>
                  <a:pt x="94" y="172"/>
                  <a:pt x="99" y="172"/>
                </a:cubicBezTo>
                <a:cubicBezTo>
                  <a:pt x="111" y="172"/>
                  <a:pt x="111" y="172"/>
                  <a:pt x="111" y="172"/>
                </a:cubicBezTo>
                <a:cubicBezTo>
                  <a:pt x="115" y="172"/>
                  <a:pt x="118" y="170"/>
                  <a:pt x="119" y="167"/>
                </a:cubicBezTo>
                <a:cubicBezTo>
                  <a:pt x="122" y="167"/>
                  <a:pt x="124" y="167"/>
                  <a:pt x="127" y="167"/>
                </a:cubicBezTo>
                <a:cubicBezTo>
                  <a:pt x="127" y="170"/>
                  <a:pt x="127" y="170"/>
                  <a:pt x="127" y="170"/>
                </a:cubicBezTo>
                <a:cubicBezTo>
                  <a:pt x="127" y="171"/>
                  <a:pt x="127" y="171"/>
                  <a:pt x="127" y="172"/>
                </a:cubicBezTo>
                <a:cubicBezTo>
                  <a:pt x="132" y="187"/>
                  <a:pt x="167" y="206"/>
                  <a:pt x="196" y="217"/>
                </a:cubicBezTo>
                <a:cubicBezTo>
                  <a:pt x="198" y="218"/>
                  <a:pt x="198" y="219"/>
                  <a:pt x="198" y="220"/>
                </a:cubicBezTo>
                <a:lnTo>
                  <a:pt x="198" y="226"/>
                </a:lnTo>
                <a:close/>
              </a:path>
            </a:pathLst>
          </a:custGeom>
          <a:solidFill>
            <a:srgbClr val="FFFFFF"/>
          </a:solidFill>
          <a:ln>
            <a:noFill/>
          </a:ln>
        </p:spPr>
        <p:txBody>
          <a:bodyPr vert="horz" wrap="square" lIns="80682" tIns="40341" rIns="80682" bIns="40341" numCol="1" anchor="t" anchorCtr="0" compatLnSpc="1">
            <a:prstTxWarp prst="textNoShape">
              <a:avLst/>
            </a:prstTxWarp>
          </a:bodyPr>
          <a:lstStyle/>
          <a:p>
            <a:endParaRPr lang="en-US" sz="1588"/>
          </a:p>
        </p:txBody>
      </p:sp>
      <p:sp>
        <p:nvSpPr>
          <p:cNvPr id="178" name="Freeform 279">
            <a:extLst>
              <a:ext uri="{FF2B5EF4-FFF2-40B4-BE49-F238E27FC236}">
                <a16:creationId xmlns:a16="http://schemas.microsoft.com/office/drawing/2014/main" id="{E85EFDE0-C05A-47F6-837C-C807D33FEBC6}"/>
              </a:ext>
            </a:extLst>
          </p:cNvPr>
          <p:cNvSpPr>
            <a:spLocks noChangeAspect="1" noEditPoints="1"/>
          </p:cNvSpPr>
          <p:nvPr/>
        </p:nvSpPr>
        <p:spPr bwMode="auto">
          <a:xfrm>
            <a:off x="1463330" y="3551201"/>
            <a:ext cx="235125" cy="289594"/>
          </a:xfrm>
          <a:custGeom>
            <a:avLst/>
            <a:gdLst>
              <a:gd name="T0" fmla="*/ 185 w 197"/>
              <a:gd name="T1" fmla="*/ 120 h 243"/>
              <a:gd name="T2" fmla="*/ 140 w 197"/>
              <a:gd name="T3" fmla="*/ 100 h 243"/>
              <a:gd name="T4" fmla="*/ 101 w 197"/>
              <a:gd name="T5" fmla="*/ 55 h 243"/>
              <a:gd name="T6" fmla="*/ 77 w 197"/>
              <a:gd name="T7" fmla="*/ 1 h 243"/>
              <a:gd name="T8" fmla="*/ 51 w 197"/>
              <a:gd name="T9" fmla="*/ 14 h 243"/>
              <a:gd name="T10" fmla="*/ 55 w 197"/>
              <a:gd name="T11" fmla="*/ 63 h 243"/>
              <a:gd name="T12" fmla="*/ 21 w 197"/>
              <a:gd name="T13" fmla="*/ 110 h 243"/>
              <a:gd name="T14" fmla="*/ 12 w 197"/>
              <a:gd name="T15" fmla="*/ 163 h 243"/>
              <a:gd name="T16" fmla="*/ 18 w 197"/>
              <a:gd name="T17" fmla="*/ 192 h 243"/>
              <a:gd name="T18" fmla="*/ 21 w 197"/>
              <a:gd name="T19" fmla="*/ 199 h 243"/>
              <a:gd name="T20" fmla="*/ 42 w 197"/>
              <a:gd name="T21" fmla="*/ 221 h 243"/>
              <a:gd name="T22" fmla="*/ 72 w 197"/>
              <a:gd name="T23" fmla="*/ 243 h 243"/>
              <a:gd name="T24" fmla="*/ 96 w 197"/>
              <a:gd name="T25" fmla="*/ 242 h 243"/>
              <a:gd name="T26" fmla="*/ 120 w 197"/>
              <a:gd name="T27" fmla="*/ 242 h 243"/>
              <a:gd name="T28" fmla="*/ 190 w 197"/>
              <a:gd name="T29" fmla="*/ 204 h 243"/>
              <a:gd name="T30" fmla="*/ 190 w 197"/>
              <a:gd name="T31" fmla="*/ 126 h 243"/>
              <a:gd name="T32" fmla="*/ 17 w 197"/>
              <a:gd name="T33" fmla="*/ 175 h 243"/>
              <a:gd name="T34" fmla="*/ 36 w 197"/>
              <a:gd name="T35" fmla="*/ 172 h 243"/>
              <a:gd name="T36" fmla="*/ 76 w 197"/>
              <a:gd name="T37" fmla="*/ 160 h 243"/>
              <a:gd name="T38" fmla="*/ 87 w 197"/>
              <a:gd name="T39" fmla="*/ 174 h 243"/>
              <a:gd name="T40" fmla="*/ 53 w 197"/>
              <a:gd name="T41" fmla="*/ 186 h 243"/>
              <a:gd name="T42" fmla="*/ 29 w 197"/>
              <a:gd name="T43" fmla="*/ 185 h 243"/>
              <a:gd name="T44" fmla="*/ 36 w 197"/>
              <a:gd name="T45" fmla="*/ 206 h 243"/>
              <a:gd name="T46" fmla="*/ 39 w 197"/>
              <a:gd name="T47" fmla="*/ 196 h 243"/>
              <a:gd name="T48" fmla="*/ 88 w 197"/>
              <a:gd name="T49" fmla="*/ 184 h 243"/>
              <a:gd name="T50" fmla="*/ 101 w 197"/>
              <a:gd name="T51" fmla="*/ 193 h 243"/>
              <a:gd name="T52" fmla="*/ 72 w 197"/>
              <a:gd name="T53" fmla="*/ 206 h 243"/>
              <a:gd name="T54" fmla="*/ 48 w 197"/>
              <a:gd name="T55" fmla="*/ 209 h 243"/>
              <a:gd name="T56" fmla="*/ 79 w 197"/>
              <a:gd name="T57" fmla="*/ 231 h 243"/>
              <a:gd name="T58" fmla="*/ 56 w 197"/>
              <a:gd name="T59" fmla="*/ 230 h 243"/>
              <a:gd name="T60" fmla="*/ 60 w 197"/>
              <a:gd name="T61" fmla="*/ 219 h 243"/>
              <a:gd name="T62" fmla="*/ 95 w 197"/>
              <a:gd name="T63" fmla="*/ 209 h 243"/>
              <a:gd name="T64" fmla="*/ 105 w 197"/>
              <a:gd name="T65" fmla="*/ 219 h 243"/>
              <a:gd name="T66" fmla="*/ 182 w 197"/>
              <a:gd name="T67" fmla="*/ 198 h 243"/>
              <a:gd name="T68" fmla="*/ 115 w 197"/>
              <a:gd name="T69" fmla="*/ 233 h 243"/>
              <a:gd name="T70" fmla="*/ 99 w 197"/>
              <a:gd name="T71" fmla="*/ 233 h 243"/>
              <a:gd name="T72" fmla="*/ 114 w 197"/>
              <a:gd name="T73" fmla="*/ 215 h 243"/>
              <a:gd name="T74" fmla="*/ 112 w 197"/>
              <a:gd name="T75" fmla="*/ 212 h 243"/>
              <a:gd name="T76" fmla="*/ 111 w 197"/>
              <a:gd name="T77" fmla="*/ 196 h 243"/>
              <a:gd name="T78" fmla="*/ 99 w 197"/>
              <a:gd name="T79" fmla="*/ 179 h 243"/>
              <a:gd name="T80" fmla="*/ 88 w 197"/>
              <a:gd name="T81" fmla="*/ 154 h 243"/>
              <a:gd name="T82" fmla="*/ 62 w 197"/>
              <a:gd name="T83" fmla="*/ 127 h 243"/>
              <a:gd name="T84" fmla="*/ 32 w 197"/>
              <a:gd name="T85" fmla="*/ 134 h 243"/>
              <a:gd name="T86" fmla="*/ 40 w 197"/>
              <a:gd name="T87" fmla="*/ 143 h 243"/>
              <a:gd name="T88" fmla="*/ 62 w 197"/>
              <a:gd name="T89" fmla="*/ 137 h 243"/>
              <a:gd name="T90" fmla="*/ 73 w 197"/>
              <a:gd name="T91" fmla="*/ 150 h 243"/>
              <a:gd name="T92" fmla="*/ 36 w 197"/>
              <a:gd name="T93" fmla="*/ 162 h 243"/>
              <a:gd name="T94" fmla="*/ 18 w 197"/>
              <a:gd name="T95" fmla="*/ 154 h 243"/>
              <a:gd name="T96" fmla="*/ 70 w 197"/>
              <a:gd name="T97" fmla="*/ 114 h 243"/>
              <a:gd name="T98" fmla="*/ 79 w 197"/>
              <a:gd name="T99" fmla="*/ 108 h 243"/>
              <a:gd name="T100" fmla="*/ 63 w 197"/>
              <a:gd name="T101" fmla="*/ 58 h 243"/>
              <a:gd name="T102" fmla="*/ 59 w 197"/>
              <a:gd name="T103" fmla="*/ 20 h 243"/>
              <a:gd name="T104" fmla="*/ 94 w 197"/>
              <a:gd name="T105" fmla="*/ 62 h 243"/>
              <a:gd name="T106" fmla="*/ 151 w 197"/>
              <a:gd name="T107" fmla="*/ 127 h 243"/>
              <a:gd name="T108" fmla="*/ 182 w 197"/>
              <a:gd name="T109" fmla="*/ 19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 h="243">
                <a:moveTo>
                  <a:pt x="190" y="126"/>
                </a:moveTo>
                <a:cubicBezTo>
                  <a:pt x="190" y="123"/>
                  <a:pt x="190" y="123"/>
                  <a:pt x="190" y="123"/>
                </a:cubicBezTo>
                <a:cubicBezTo>
                  <a:pt x="189" y="121"/>
                  <a:pt x="187" y="120"/>
                  <a:pt x="185" y="120"/>
                </a:cubicBezTo>
                <a:cubicBezTo>
                  <a:pt x="182" y="120"/>
                  <a:pt x="182" y="120"/>
                  <a:pt x="182" y="120"/>
                </a:cubicBezTo>
                <a:cubicBezTo>
                  <a:pt x="161" y="120"/>
                  <a:pt x="156" y="118"/>
                  <a:pt x="156" y="118"/>
                </a:cubicBezTo>
                <a:cubicBezTo>
                  <a:pt x="155" y="118"/>
                  <a:pt x="151" y="116"/>
                  <a:pt x="140" y="100"/>
                </a:cubicBezTo>
                <a:cubicBezTo>
                  <a:pt x="137" y="96"/>
                  <a:pt x="132" y="90"/>
                  <a:pt x="125" y="81"/>
                </a:cubicBezTo>
                <a:cubicBezTo>
                  <a:pt x="125" y="81"/>
                  <a:pt x="125" y="81"/>
                  <a:pt x="125" y="81"/>
                </a:cubicBezTo>
                <a:cubicBezTo>
                  <a:pt x="101" y="55"/>
                  <a:pt x="101" y="55"/>
                  <a:pt x="101" y="55"/>
                </a:cubicBezTo>
                <a:cubicBezTo>
                  <a:pt x="92" y="46"/>
                  <a:pt x="86" y="35"/>
                  <a:pt x="84" y="22"/>
                </a:cubicBezTo>
                <a:cubicBezTo>
                  <a:pt x="80" y="4"/>
                  <a:pt x="80" y="4"/>
                  <a:pt x="80" y="4"/>
                </a:cubicBezTo>
                <a:cubicBezTo>
                  <a:pt x="79" y="3"/>
                  <a:pt x="79" y="1"/>
                  <a:pt x="77" y="1"/>
                </a:cubicBezTo>
                <a:cubicBezTo>
                  <a:pt x="76" y="0"/>
                  <a:pt x="75" y="0"/>
                  <a:pt x="73" y="0"/>
                </a:cubicBezTo>
                <a:cubicBezTo>
                  <a:pt x="69" y="2"/>
                  <a:pt x="69" y="2"/>
                  <a:pt x="69" y="2"/>
                </a:cubicBezTo>
                <a:cubicBezTo>
                  <a:pt x="61" y="4"/>
                  <a:pt x="55" y="8"/>
                  <a:pt x="51" y="14"/>
                </a:cubicBezTo>
                <a:cubicBezTo>
                  <a:pt x="47" y="19"/>
                  <a:pt x="44" y="26"/>
                  <a:pt x="44" y="34"/>
                </a:cubicBezTo>
                <a:cubicBezTo>
                  <a:pt x="44" y="42"/>
                  <a:pt x="47" y="51"/>
                  <a:pt x="52" y="59"/>
                </a:cubicBezTo>
                <a:cubicBezTo>
                  <a:pt x="55" y="63"/>
                  <a:pt x="55" y="63"/>
                  <a:pt x="55" y="63"/>
                </a:cubicBezTo>
                <a:cubicBezTo>
                  <a:pt x="55" y="63"/>
                  <a:pt x="55" y="63"/>
                  <a:pt x="55" y="63"/>
                </a:cubicBezTo>
                <a:cubicBezTo>
                  <a:pt x="63" y="77"/>
                  <a:pt x="68" y="91"/>
                  <a:pt x="68" y="104"/>
                </a:cubicBezTo>
                <a:cubicBezTo>
                  <a:pt x="48" y="104"/>
                  <a:pt x="32" y="106"/>
                  <a:pt x="21" y="110"/>
                </a:cubicBezTo>
                <a:cubicBezTo>
                  <a:pt x="4" y="117"/>
                  <a:pt x="0" y="128"/>
                  <a:pt x="0" y="137"/>
                </a:cubicBezTo>
                <a:cubicBezTo>
                  <a:pt x="0" y="146"/>
                  <a:pt x="4" y="155"/>
                  <a:pt x="11" y="162"/>
                </a:cubicBezTo>
                <a:cubicBezTo>
                  <a:pt x="11" y="162"/>
                  <a:pt x="12" y="162"/>
                  <a:pt x="12" y="163"/>
                </a:cubicBezTo>
                <a:cubicBezTo>
                  <a:pt x="11" y="164"/>
                  <a:pt x="11" y="164"/>
                  <a:pt x="11" y="164"/>
                </a:cubicBezTo>
                <a:cubicBezTo>
                  <a:pt x="8" y="168"/>
                  <a:pt x="7" y="171"/>
                  <a:pt x="7" y="175"/>
                </a:cubicBezTo>
                <a:cubicBezTo>
                  <a:pt x="7" y="182"/>
                  <a:pt x="11" y="188"/>
                  <a:pt x="18" y="192"/>
                </a:cubicBezTo>
                <a:cubicBezTo>
                  <a:pt x="19" y="193"/>
                  <a:pt x="21" y="193"/>
                  <a:pt x="22" y="194"/>
                </a:cubicBezTo>
                <a:cubicBezTo>
                  <a:pt x="21" y="197"/>
                  <a:pt x="21" y="197"/>
                  <a:pt x="21" y="197"/>
                </a:cubicBezTo>
                <a:cubicBezTo>
                  <a:pt x="21" y="198"/>
                  <a:pt x="21" y="198"/>
                  <a:pt x="21" y="199"/>
                </a:cubicBezTo>
                <a:cubicBezTo>
                  <a:pt x="21" y="206"/>
                  <a:pt x="25" y="212"/>
                  <a:pt x="31" y="215"/>
                </a:cubicBezTo>
                <a:cubicBezTo>
                  <a:pt x="34" y="217"/>
                  <a:pt x="38" y="218"/>
                  <a:pt x="42" y="218"/>
                </a:cubicBezTo>
                <a:cubicBezTo>
                  <a:pt x="42" y="221"/>
                  <a:pt x="42" y="221"/>
                  <a:pt x="42" y="221"/>
                </a:cubicBezTo>
                <a:cubicBezTo>
                  <a:pt x="42" y="228"/>
                  <a:pt x="45" y="234"/>
                  <a:pt x="50" y="238"/>
                </a:cubicBezTo>
                <a:cubicBezTo>
                  <a:pt x="55" y="241"/>
                  <a:pt x="61" y="243"/>
                  <a:pt x="69" y="243"/>
                </a:cubicBezTo>
                <a:cubicBezTo>
                  <a:pt x="72" y="243"/>
                  <a:pt x="72" y="243"/>
                  <a:pt x="72" y="243"/>
                </a:cubicBezTo>
                <a:cubicBezTo>
                  <a:pt x="76" y="243"/>
                  <a:pt x="79" y="242"/>
                  <a:pt x="83" y="240"/>
                </a:cubicBezTo>
                <a:cubicBezTo>
                  <a:pt x="85" y="239"/>
                  <a:pt x="85" y="239"/>
                  <a:pt x="85" y="239"/>
                </a:cubicBezTo>
                <a:cubicBezTo>
                  <a:pt x="96" y="242"/>
                  <a:pt x="96" y="242"/>
                  <a:pt x="96" y="242"/>
                </a:cubicBezTo>
                <a:cubicBezTo>
                  <a:pt x="100" y="243"/>
                  <a:pt x="104" y="243"/>
                  <a:pt x="106" y="243"/>
                </a:cubicBezTo>
                <a:cubicBezTo>
                  <a:pt x="116" y="243"/>
                  <a:pt x="116" y="243"/>
                  <a:pt x="116" y="243"/>
                </a:cubicBezTo>
                <a:cubicBezTo>
                  <a:pt x="117" y="243"/>
                  <a:pt x="119" y="243"/>
                  <a:pt x="120" y="242"/>
                </a:cubicBezTo>
                <a:cubicBezTo>
                  <a:pt x="137" y="232"/>
                  <a:pt x="150" y="221"/>
                  <a:pt x="161" y="208"/>
                </a:cubicBezTo>
                <a:cubicBezTo>
                  <a:pt x="185" y="208"/>
                  <a:pt x="185" y="208"/>
                  <a:pt x="185" y="208"/>
                </a:cubicBezTo>
                <a:cubicBezTo>
                  <a:pt x="188" y="208"/>
                  <a:pt x="189" y="206"/>
                  <a:pt x="190" y="204"/>
                </a:cubicBezTo>
                <a:cubicBezTo>
                  <a:pt x="191" y="202"/>
                  <a:pt x="191" y="202"/>
                  <a:pt x="191" y="202"/>
                </a:cubicBezTo>
                <a:cubicBezTo>
                  <a:pt x="195" y="190"/>
                  <a:pt x="197" y="177"/>
                  <a:pt x="197" y="166"/>
                </a:cubicBezTo>
                <a:cubicBezTo>
                  <a:pt x="197" y="152"/>
                  <a:pt x="195" y="139"/>
                  <a:pt x="190" y="126"/>
                </a:cubicBezTo>
                <a:close/>
                <a:moveTo>
                  <a:pt x="29" y="185"/>
                </a:moveTo>
                <a:cubicBezTo>
                  <a:pt x="26" y="185"/>
                  <a:pt x="24" y="184"/>
                  <a:pt x="22" y="183"/>
                </a:cubicBezTo>
                <a:cubicBezTo>
                  <a:pt x="19" y="181"/>
                  <a:pt x="17" y="179"/>
                  <a:pt x="17" y="175"/>
                </a:cubicBezTo>
                <a:cubicBezTo>
                  <a:pt x="17" y="174"/>
                  <a:pt x="18" y="172"/>
                  <a:pt x="19" y="169"/>
                </a:cubicBezTo>
                <a:cubicBezTo>
                  <a:pt x="20" y="168"/>
                  <a:pt x="20" y="168"/>
                  <a:pt x="20" y="168"/>
                </a:cubicBezTo>
                <a:cubicBezTo>
                  <a:pt x="25" y="170"/>
                  <a:pt x="30" y="172"/>
                  <a:pt x="36" y="172"/>
                </a:cubicBezTo>
                <a:cubicBezTo>
                  <a:pt x="41" y="172"/>
                  <a:pt x="41" y="172"/>
                  <a:pt x="41" y="172"/>
                </a:cubicBezTo>
                <a:cubicBezTo>
                  <a:pt x="47" y="172"/>
                  <a:pt x="53" y="171"/>
                  <a:pt x="58" y="168"/>
                </a:cubicBezTo>
                <a:cubicBezTo>
                  <a:pt x="76" y="160"/>
                  <a:pt x="76" y="160"/>
                  <a:pt x="76" y="160"/>
                </a:cubicBezTo>
                <a:cubicBezTo>
                  <a:pt x="79" y="161"/>
                  <a:pt x="79" y="161"/>
                  <a:pt x="79" y="161"/>
                </a:cubicBezTo>
                <a:cubicBezTo>
                  <a:pt x="84" y="163"/>
                  <a:pt x="89" y="166"/>
                  <a:pt x="93" y="171"/>
                </a:cubicBezTo>
                <a:cubicBezTo>
                  <a:pt x="87" y="174"/>
                  <a:pt x="87" y="174"/>
                  <a:pt x="87" y="174"/>
                </a:cubicBezTo>
                <a:cubicBezTo>
                  <a:pt x="87" y="174"/>
                  <a:pt x="87" y="174"/>
                  <a:pt x="86" y="174"/>
                </a:cubicBezTo>
                <a:cubicBezTo>
                  <a:pt x="65" y="183"/>
                  <a:pt x="65" y="183"/>
                  <a:pt x="65" y="183"/>
                </a:cubicBezTo>
                <a:cubicBezTo>
                  <a:pt x="61" y="185"/>
                  <a:pt x="57" y="186"/>
                  <a:pt x="53" y="186"/>
                </a:cubicBezTo>
                <a:cubicBezTo>
                  <a:pt x="39" y="186"/>
                  <a:pt x="39" y="186"/>
                  <a:pt x="39" y="186"/>
                </a:cubicBezTo>
                <a:cubicBezTo>
                  <a:pt x="35" y="186"/>
                  <a:pt x="32" y="185"/>
                  <a:pt x="30" y="185"/>
                </a:cubicBezTo>
                <a:cubicBezTo>
                  <a:pt x="29" y="185"/>
                  <a:pt x="29" y="185"/>
                  <a:pt x="29" y="185"/>
                </a:cubicBezTo>
                <a:close/>
                <a:moveTo>
                  <a:pt x="48" y="209"/>
                </a:moveTo>
                <a:cubicBezTo>
                  <a:pt x="48" y="209"/>
                  <a:pt x="48" y="209"/>
                  <a:pt x="48" y="209"/>
                </a:cubicBezTo>
                <a:cubicBezTo>
                  <a:pt x="42" y="208"/>
                  <a:pt x="39" y="208"/>
                  <a:pt x="36" y="206"/>
                </a:cubicBezTo>
                <a:cubicBezTo>
                  <a:pt x="33" y="205"/>
                  <a:pt x="31" y="202"/>
                  <a:pt x="31" y="199"/>
                </a:cubicBezTo>
                <a:cubicBezTo>
                  <a:pt x="32" y="195"/>
                  <a:pt x="32" y="195"/>
                  <a:pt x="32" y="195"/>
                </a:cubicBezTo>
                <a:cubicBezTo>
                  <a:pt x="34" y="196"/>
                  <a:pt x="37" y="196"/>
                  <a:pt x="39" y="196"/>
                </a:cubicBezTo>
                <a:cubicBezTo>
                  <a:pt x="53" y="196"/>
                  <a:pt x="53" y="196"/>
                  <a:pt x="53" y="196"/>
                </a:cubicBezTo>
                <a:cubicBezTo>
                  <a:pt x="58" y="196"/>
                  <a:pt x="64" y="195"/>
                  <a:pt x="69" y="192"/>
                </a:cubicBezTo>
                <a:cubicBezTo>
                  <a:pt x="88" y="184"/>
                  <a:pt x="88" y="184"/>
                  <a:pt x="88" y="184"/>
                </a:cubicBezTo>
                <a:cubicBezTo>
                  <a:pt x="90" y="185"/>
                  <a:pt x="90" y="185"/>
                  <a:pt x="90" y="185"/>
                </a:cubicBezTo>
                <a:cubicBezTo>
                  <a:pt x="94" y="187"/>
                  <a:pt x="98" y="190"/>
                  <a:pt x="100" y="193"/>
                </a:cubicBezTo>
                <a:cubicBezTo>
                  <a:pt x="101" y="193"/>
                  <a:pt x="101" y="193"/>
                  <a:pt x="101" y="193"/>
                </a:cubicBezTo>
                <a:cubicBezTo>
                  <a:pt x="93" y="197"/>
                  <a:pt x="93" y="197"/>
                  <a:pt x="93" y="197"/>
                </a:cubicBezTo>
                <a:cubicBezTo>
                  <a:pt x="93" y="197"/>
                  <a:pt x="93" y="197"/>
                  <a:pt x="93" y="197"/>
                </a:cubicBezTo>
                <a:cubicBezTo>
                  <a:pt x="72" y="206"/>
                  <a:pt x="72" y="206"/>
                  <a:pt x="72" y="206"/>
                </a:cubicBezTo>
                <a:cubicBezTo>
                  <a:pt x="68" y="208"/>
                  <a:pt x="64" y="209"/>
                  <a:pt x="60" y="209"/>
                </a:cubicBezTo>
                <a:cubicBezTo>
                  <a:pt x="52" y="209"/>
                  <a:pt x="52" y="209"/>
                  <a:pt x="52" y="209"/>
                </a:cubicBezTo>
                <a:cubicBezTo>
                  <a:pt x="51" y="209"/>
                  <a:pt x="49" y="209"/>
                  <a:pt x="48" y="209"/>
                </a:cubicBezTo>
                <a:close/>
                <a:moveTo>
                  <a:pt x="82" y="230"/>
                </a:moveTo>
                <a:cubicBezTo>
                  <a:pt x="82" y="230"/>
                  <a:pt x="82" y="230"/>
                  <a:pt x="82" y="230"/>
                </a:cubicBezTo>
                <a:cubicBezTo>
                  <a:pt x="79" y="231"/>
                  <a:pt x="79" y="231"/>
                  <a:pt x="79" y="231"/>
                </a:cubicBezTo>
                <a:cubicBezTo>
                  <a:pt x="77" y="232"/>
                  <a:pt x="74" y="233"/>
                  <a:pt x="72" y="233"/>
                </a:cubicBezTo>
                <a:cubicBezTo>
                  <a:pt x="69" y="233"/>
                  <a:pt x="69" y="233"/>
                  <a:pt x="69" y="233"/>
                </a:cubicBezTo>
                <a:cubicBezTo>
                  <a:pt x="63" y="233"/>
                  <a:pt x="59" y="232"/>
                  <a:pt x="56" y="230"/>
                </a:cubicBezTo>
                <a:cubicBezTo>
                  <a:pt x="53" y="228"/>
                  <a:pt x="52" y="225"/>
                  <a:pt x="52" y="222"/>
                </a:cubicBezTo>
                <a:cubicBezTo>
                  <a:pt x="52" y="219"/>
                  <a:pt x="52" y="219"/>
                  <a:pt x="52" y="219"/>
                </a:cubicBezTo>
                <a:cubicBezTo>
                  <a:pt x="60" y="219"/>
                  <a:pt x="60" y="219"/>
                  <a:pt x="60" y="219"/>
                </a:cubicBezTo>
                <a:cubicBezTo>
                  <a:pt x="65" y="219"/>
                  <a:pt x="71" y="218"/>
                  <a:pt x="76" y="215"/>
                </a:cubicBezTo>
                <a:cubicBezTo>
                  <a:pt x="94" y="208"/>
                  <a:pt x="94" y="208"/>
                  <a:pt x="94" y="208"/>
                </a:cubicBezTo>
                <a:cubicBezTo>
                  <a:pt x="95" y="209"/>
                  <a:pt x="95" y="209"/>
                  <a:pt x="95" y="209"/>
                </a:cubicBezTo>
                <a:cubicBezTo>
                  <a:pt x="95" y="209"/>
                  <a:pt x="95" y="209"/>
                  <a:pt x="95" y="209"/>
                </a:cubicBezTo>
                <a:cubicBezTo>
                  <a:pt x="99" y="212"/>
                  <a:pt x="102" y="215"/>
                  <a:pt x="104" y="218"/>
                </a:cubicBezTo>
                <a:cubicBezTo>
                  <a:pt x="105" y="219"/>
                  <a:pt x="105" y="219"/>
                  <a:pt x="105" y="219"/>
                </a:cubicBezTo>
                <a:cubicBezTo>
                  <a:pt x="105" y="219"/>
                  <a:pt x="105" y="219"/>
                  <a:pt x="105" y="219"/>
                </a:cubicBezTo>
                <a:lnTo>
                  <a:pt x="82" y="230"/>
                </a:lnTo>
                <a:close/>
                <a:moveTo>
                  <a:pt x="182" y="198"/>
                </a:moveTo>
                <a:cubicBezTo>
                  <a:pt x="158" y="198"/>
                  <a:pt x="158" y="198"/>
                  <a:pt x="158" y="198"/>
                </a:cubicBezTo>
                <a:cubicBezTo>
                  <a:pt x="157" y="198"/>
                  <a:pt x="155" y="199"/>
                  <a:pt x="154" y="200"/>
                </a:cubicBezTo>
                <a:cubicBezTo>
                  <a:pt x="144" y="213"/>
                  <a:pt x="132" y="224"/>
                  <a:pt x="115" y="233"/>
                </a:cubicBezTo>
                <a:cubicBezTo>
                  <a:pt x="108" y="233"/>
                  <a:pt x="108" y="233"/>
                  <a:pt x="108" y="233"/>
                </a:cubicBezTo>
                <a:cubicBezTo>
                  <a:pt x="106" y="233"/>
                  <a:pt x="106" y="233"/>
                  <a:pt x="106" y="233"/>
                </a:cubicBezTo>
                <a:cubicBezTo>
                  <a:pt x="104" y="233"/>
                  <a:pt x="102" y="233"/>
                  <a:pt x="99" y="233"/>
                </a:cubicBezTo>
                <a:cubicBezTo>
                  <a:pt x="111" y="228"/>
                  <a:pt x="111" y="228"/>
                  <a:pt x="111" y="228"/>
                </a:cubicBezTo>
                <a:cubicBezTo>
                  <a:pt x="113" y="227"/>
                  <a:pt x="115" y="224"/>
                  <a:pt x="116" y="222"/>
                </a:cubicBezTo>
                <a:cubicBezTo>
                  <a:pt x="116" y="219"/>
                  <a:pt x="116" y="217"/>
                  <a:pt x="114" y="215"/>
                </a:cubicBezTo>
                <a:cubicBezTo>
                  <a:pt x="113" y="214"/>
                  <a:pt x="113" y="213"/>
                  <a:pt x="113" y="213"/>
                </a:cubicBezTo>
                <a:cubicBezTo>
                  <a:pt x="113" y="213"/>
                  <a:pt x="112" y="213"/>
                  <a:pt x="112" y="213"/>
                </a:cubicBezTo>
                <a:cubicBezTo>
                  <a:pt x="112" y="212"/>
                  <a:pt x="112" y="212"/>
                  <a:pt x="112" y="212"/>
                </a:cubicBezTo>
                <a:cubicBezTo>
                  <a:pt x="110" y="209"/>
                  <a:pt x="107" y="206"/>
                  <a:pt x="104" y="203"/>
                </a:cubicBezTo>
                <a:cubicBezTo>
                  <a:pt x="107" y="202"/>
                  <a:pt x="107" y="202"/>
                  <a:pt x="107" y="202"/>
                </a:cubicBezTo>
                <a:cubicBezTo>
                  <a:pt x="109" y="201"/>
                  <a:pt x="111" y="199"/>
                  <a:pt x="111" y="196"/>
                </a:cubicBezTo>
                <a:cubicBezTo>
                  <a:pt x="112" y="194"/>
                  <a:pt x="112" y="191"/>
                  <a:pt x="110" y="189"/>
                </a:cubicBezTo>
                <a:cubicBezTo>
                  <a:pt x="110" y="188"/>
                  <a:pt x="108" y="187"/>
                  <a:pt x="108" y="186"/>
                </a:cubicBezTo>
                <a:cubicBezTo>
                  <a:pt x="105" y="183"/>
                  <a:pt x="103" y="181"/>
                  <a:pt x="99" y="179"/>
                </a:cubicBezTo>
                <a:cubicBezTo>
                  <a:pt x="101" y="178"/>
                  <a:pt x="103" y="176"/>
                  <a:pt x="103" y="174"/>
                </a:cubicBezTo>
                <a:cubicBezTo>
                  <a:pt x="104" y="171"/>
                  <a:pt x="103" y="168"/>
                  <a:pt x="102" y="166"/>
                </a:cubicBezTo>
                <a:cubicBezTo>
                  <a:pt x="98" y="161"/>
                  <a:pt x="93" y="157"/>
                  <a:pt x="88" y="154"/>
                </a:cubicBezTo>
                <a:cubicBezTo>
                  <a:pt x="90" y="153"/>
                  <a:pt x="91" y="152"/>
                  <a:pt x="91" y="150"/>
                </a:cubicBezTo>
                <a:cubicBezTo>
                  <a:pt x="92" y="148"/>
                  <a:pt x="92" y="145"/>
                  <a:pt x="90" y="143"/>
                </a:cubicBezTo>
                <a:cubicBezTo>
                  <a:pt x="83" y="133"/>
                  <a:pt x="73" y="127"/>
                  <a:pt x="62" y="127"/>
                </a:cubicBezTo>
                <a:cubicBezTo>
                  <a:pt x="59" y="127"/>
                  <a:pt x="55" y="128"/>
                  <a:pt x="51" y="129"/>
                </a:cubicBezTo>
                <a:cubicBezTo>
                  <a:pt x="47" y="130"/>
                  <a:pt x="43" y="131"/>
                  <a:pt x="38" y="133"/>
                </a:cubicBezTo>
                <a:cubicBezTo>
                  <a:pt x="32" y="134"/>
                  <a:pt x="32" y="134"/>
                  <a:pt x="32" y="134"/>
                </a:cubicBezTo>
                <a:cubicBezTo>
                  <a:pt x="30" y="134"/>
                  <a:pt x="28" y="136"/>
                  <a:pt x="28" y="139"/>
                </a:cubicBezTo>
                <a:cubicBezTo>
                  <a:pt x="28" y="142"/>
                  <a:pt x="30" y="144"/>
                  <a:pt x="33" y="144"/>
                </a:cubicBezTo>
                <a:cubicBezTo>
                  <a:pt x="40" y="143"/>
                  <a:pt x="40" y="143"/>
                  <a:pt x="40" y="143"/>
                </a:cubicBezTo>
                <a:cubicBezTo>
                  <a:pt x="40" y="143"/>
                  <a:pt x="41" y="143"/>
                  <a:pt x="41" y="143"/>
                </a:cubicBezTo>
                <a:cubicBezTo>
                  <a:pt x="46" y="141"/>
                  <a:pt x="50" y="139"/>
                  <a:pt x="53" y="139"/>
                </a:cubicBezTo>
                <a:cubicBezTo>
                  <a:pt x="57" y="138"/>
                  <a:pt x="60" y="137"/>
                  <a:pt x="62" y="137"/>
                </a:cubicBezTo>
                <a:cubicBezTo>
                  <a:pt x="70" y="137"/>
                  <a:pt x="76" y="140"/>
                  <a:pt x="81" y="147"/>
                </a:cubicBezTo>
                <a:cubicBezTo>
                  <a:pt x="73" y="150"/>
                  <a:pt x="73" y="150"/>
                  <a:pt x="73" y="150"/>
                </a:cubicBezTo>
                <a:cubicBezTo>
                  <a:pt x="73" y="150"/>
                  <a:pt x="73" y="150"/>
                  <a:pt x="73" y="150"/>
                </a:cubicBezTo>
                <a:cubicBezTo>
                  <a:pt x="54" y="159"/>
                  <a:pt x="54" y="159"/>
                  <a:pt x="54" y="159"/>
                </a:cubicBezTo>
                <a:cubicBezTo>
                  <a:pt x="50" y="161"/>
                  <a:pt x="46" y="162"/>
                  <a:pt x="41" y="162"/>
                </a:cubicBezTo>
                <a:cubicBezTo>
                  <a:pt x="36" y="162"/>
                  <a:pt x="36" y="162"/>
                  <a:pt x="36" y="162"/>
                </a:cubicBezTo>
                <a:cubicBezTo>
                  <a:pt x="31" y="162"/>
                  <a:pt x="26" y="160"/>
                  <a:pt x="21" y="157"/>
                </a:cubicBezTo>
                <a:cubicBezTo>
                  <a:pt x="21" y="157"/>
                  <a:pt x="21" y="157"/>
                  <a:pt x="21" y="157"/>
                </a:cubicBezTo>
                <a:cubicBezTo>
                  <a:pt x="20" y="156"/>
                  <a:pt x="19" y="155"/>
                  <a:pt x="18" y="154"/>
                </a:cubicBezTo>
                <a:cubicBezTo>
                  <a:pt x="13" y="150"/>
                  <a:pt x="10" y="144"/>
                  <a:pt x="10" y="137"/>
                </a:cubicBezTo>
                <a:cubicBezTo>
                  <a:pt x="10" y="129"/>
                  <a:pt x="15" y="123"/>
                  <a:pt x="25" y="120"/>
                </a:cubicBezTo>
                <a:cubicBezTo>
                  <a:pt x="35" y="116"/>
                  <a:pt x="50" y="114"/>
                  <a:pt x="70" y="114"/>
                </a:cubicBezTo>
                <a:cubicBezTo>
                  <a:pt x="74" y="114"/>
                  <a:pt x="74" y="114"/>
                  <a:pt x="74" y="114"/>
                </a:cubicBezTo>
                <a:cubicBezTo>
                  <a:pt x="75" y="114"/>
                  <a:pt x="76" y="113"/>
                  <a:pt x="77" y="112"/>
                </a:cubicBezTo>
                <a:cubicBezTo>
                  <a:pt x="78" y="111"/>
                  <a:pt x="79" y="110"/>
                  <a:pt x="79" y="108"/>
                </a:cubicBezTo>
                <a:cubicBezTo>
                  <a:pt x="79" y="107"/>
                  <a:pt x="79" y="107"/>
                  <a:pt x="79" y="107"/>
                </a:cubicBezTo>
                <a:cubicBezTo>
                  <a:pt x="79" y="91"/>
                  <a:pt x="73" y="75"/>
                  <a:pt x="63" y="58"/>
                </a:cubicBezTo>
                <a:cubicBezTo>
                  <a:pt x="63" y="58"/>
                  <a:pt x="63" y="58"/>
                  <a:pt x="63" y="58"/>
                </a:cubicBezTo>
                <a:cubicBezTo>
                  <a:pt x="61" y="54"/>
                  <a:pt x="61" y="54"/>
                  <a:pt x="61" y="54"/>
                </a:cubicBezTo>
                <a:cubicBezTo>
                  <a:pt x="57" y="47"/>
                  <a:pt x="54" y="40"/>
                  <a:pt x="54" y="34"/>
                </a:cubicBezTo>
                <a:cubicBezTo>
                  <a:pt x="54" y="29"/>
                  <a:pt x="56" y="24"/>
                  <a:pt x="59" y="20"/>
                </a:cubicBezTo>
                <a:cubicBezTo>
                  <a:pt x="62" y="16"/>
                  <a:pt x="66" y="14"/>
                  <a:pt x="71" y="12"/>
                </a:cubicBezTo>
                <a:cubicBezTo>
                  <a:pt x="74" y="24"/>
                  <a:pt x="74" y="24"/>
                  <a:pt x="74" y="24"/>
                </a:cubicBezTo>
                <a:cubicBezTo>
                  <a:pt x="77" y="38"/>
                  <a:pt x="84" y="52"/>
                  <a:pt x="94" y="62"/>
                </a:cubicBezTo>
                <a:cubicBezTo>
                  <a:pt x="118" y="87"/>
                  <a:pt x="118" y="87"/>
                  <a:pt x="118" y="87"/>
                </a:cubicBezTo>
                <a:cubicBezTo>
                  <a:pt x="125" y="96"/>
                  <a:pt x="129" y="102"/>
                  <a:pt x="132" y="106"/>
                </a:cubicBezTo>
                <a:cubicBezTo>
                  <a:pt x="141" y="118"/>
                  <a:pt x="147" y="125"/>
                  <a:pt x="151" y="127"/>
                </a:cubicBezTo>
                <a:cubicBezTo>
                  <a:pt x="156" y="129"/>
                  <a:pt x="165" y="130"/>
                  <a:pt x="181" y="130"/>
                </a:cubicBezTo>
                <a:cubicBezTo>
                  <a:pt x="185" y="142"/>
                  <a:pt x="187" y="154"/>
                  <a:pt x="187" y="166"/>
                </a:cubicBezTo>
                <a:cubicBezTo>
                  <a:pt x="187" y="176"/>
                  <a:pt x="186" y="187"/>
                  <a:pt x="182" y="198"/>
                </a:cubicBezTo>
                <a:close/>
              </a:path>
            </a:pathLst>
          </a:custGeom>
          <a:solidFill>
            <a:srgbClr val="FFFFFF"/>
          </a:solidFill>
          <a:ln>
            <a:noFill/>
          </a:ln>
        </p:spPr>
        <p:txBody>
          <a:bodyPr vert="horz" wrap="square" lIns="80682" tIns="40341" rIns="80682" bIns="40341" numCol="1" anchor="t" anchorCtr="0" compatLnSpc="1">
            <a:prstTxWarp prst="textNoShape">
              <a:avLst/>
            </a:prstTxWarp>
          </a:bodyPr>
          <a:lstStyle/>
          <a:p>
            <a:endParaRPr lang="en-US" sz="1588"/>
          </a:p>
        </p:txBody>
      </p:sp>
      <p:grpSp>
        <p:nvGrpSpPr>
          <p:cNvPr id="179" name="Group 178">
            <a:extLst>
              <a:ext uri="{FF2B5EF4-FFF2-40B4-BE49-F238E27FC236}">
                <a16:creationId xmlns:a16="http://schemas.microsoft.com/office/drawing/2014/main" id="{0F54357E-F649-4944-9868-B2C90D703904}"/>
              </a:ext>
            </a:extLst>
          </p:cNvPr>
          <p:cNvGrpSpPr>
            <a:grpSpLocks noChangeAspect="1"/>
          </p:cNvGrpSpPr>
          <p:nvPr/>
        </p:nvGrpSpPr>
        <p:grpSpPr>
          <a:xfrm>
            <a:off x="1419538" y="2917975"/>
            <a:ext cx="283828" cy="324000"/>
            <a:chOff x="9547225" y="3155950"/>
            <a:chExt cx="515938" cy="588963"/>
          </a:xfrm>
          <a:solidFill>
            <a:srgbClr val="FFFFFF"/>
          </a:solidFill>
        </p:grpSpPr>
        <p:sp>
          <p:nvSpPr>
            <p:cNvPr id="180" name="Freeform 430">
              <a:extLst>
                <a:ext uri="{FF2B5EF4-FFF2-40B4-BE49-F238E27FC236}">
                  <a16:creationId xmlns:a16="http://schemas.microsoft.com/office/drawing/2014/main" id="{740505A6-5F41-492F-A1A0-FB46715E504F}"/>
                </a:ext>
              </a:extLst>
            </p:cNvPr>
            <p:cNvSpPr>
              <a:spLocks noEditPoints="1"/>
            </p:cNvSpPr>
            <p:nvPr/>
          </p:nvSpPr>
          <p:spPr bwMode="auto">
            <a:xfrm>
              <a:off x="9674225" y="3209925"/>
              <a:ext cx="327025" cy="271463"/>
            </a:xfrm>
            <a:custGeom>
              <a:avLst/>
              <a:gdLst>
                <a:gd name="T0" fmla="*/ 128 w 132"/>
                <a:gd name="T1" fmla="*/ 51 h 110"/>
                <a:gd name="T2" fmla="*/ 122 w 132"/>
                <a:gd name="T3" fmla="*/ 35 h 110"/>
                <a:gd name="T4" fmla="*/ 110 w 132"/>
                <a:gd name="T5" fmla="*/ 23 h 110"/>
                <a:gd name="T6" fmla="*/ 107 w 132"/>
                <a:gd name="T7" fmla="*/ 19 h 110"/>
                <a:gd name="T8" fmla="*/ 99 w 132"/>
                <a:gd name="T9" fmla="*/ 13 h 110"/>
                <a:gd name="T10" fmla="*/ 92 w 132"/>
                <a:gd name="T11" fmla="*/ 8 h 110"/>
                <a:gd name="T12" fmla="*/ 81 w 132"/>
                <a:gd name="T13" fmla="*/ 7 h 110"/>
                <a:gd name="T14" fmla="*/ 65 w 132"/>
                <a:gd name="T15" fmla="*/ 3 h 110"/>
                <a:gd name="T16" fmla="*/ 56 w 132"/>
                <a:gd name="T17" fmla="*/ 0 h 110"/>
                <a:gd name="T18" fmla="*/ 41 w 132"/>
                <a:gd name="T19" fmla="*/ 4 h 110"/>
                <a:gd name="T20" fmla="*/ 29 w 132"/>
                <a:gd name="T21" fmla="*/ 10 h 110"/>
                <a:gd name="T22" fmla="*/ 10 w 132"/>
                <a:gd name="T23" fmla="*/ 29 h 110"/>
                <a:gd name="T24" fmla="*/ 2 w 132"/>
                <a:gd name="T25" fmla="*/ 46 h 110"/>
                <a:gd name="T26" fmla="*/ 2 w 132"/>
                <a:gd name="T27" fmla="*/ 51 h 110"/>
                <a:gd name="T28" fmla="*/ 5 w 132"/>
                <a:gd name="T29" fmla="*/ 71 h 110"/>
                <a:gd name="T30" fmla="*/ 8 w 132"/>
                <a:gd name="T31" fmla="*/ 73 h 110"/>
                <a:gd name="T32" fmla="*/ 19 w 132"/>
                <a:gd name="T33" fmla="*/ 82 h 110"/>
                <a:gd name="T34" fmla="*/ 24 w 132"/>
                <a:gd name="T35" fmla="*/ 82 h 110"/>
                <a:gd name="T36" fmla="*/ 39 w 132"/>
                <a:gd name="T37" fmla="*/ 90 h 110"/>
                <a:gd name="T38" fmla="*/ 47 w 132"/>
                <a:gd name="T39" fmla="*/ 87 h 110"/>
                <a:gd name="T40" fmla="*/ 48 w 132"/>
                <a:gd name="T41" fmla="*/ 87 h 110"/>
                <a:gd name="T42" fmla="*/ 65 w 132"/>
                <a:gd name="T43" fmla="*/ 88 h 110"/>
                <a:gd name="T44" fmla="*/ 70 w 132"/>
                <a:gd name="T45" fmla="*/ 88 h 110"/>
                <a:gd name="T46" fmla="*/ 76 w 132"/>
                <a:gd name="T47" fmla="*/ 97 h 110"/>
                <a:gd name="T48" fmla="*/ 81 w 132"/>
                <a:gd name="T49" fmla="*/ 100 h 110"/>
                <a:gd name="T50" fmla="*/ 91 w 132"/>
                <a:gd name="T51" fmla="*/ 108 h 110"/>
                <a:gd name="T52" fmla="*/ 96 w 132"/>
                <a:gd name="T53" fmla="*/ 110 h 110"/>
                <a:gd name="T54" fmla="*/ 107 w 132"/>
                <a:gd name="T55" fmla="*/ 100 h 110"/>
                <a:gd name="T56" fmla="*/ 123 w 132"/>
                <a:gd name="T57" fmla="*/ 94 h 110"/>
                <a:gd name="T58" fmla="*/ 124 w 132"/>
                <a:gd name="T59" fmla="*/ 85 h 110"/>
                <a:gd name="T60" fmla="*/ 128 w 132"/>
                <a:gd name="T61" fmla="*/ 68 h 110"/>
                <a:gd name="T62" fmla="*/ 128 w 132"/>
                <a:gd name="T63" fmla="*/ 52 h 110"/>
                <a:gd name="T64" fmla="*/ 117 w 132"/>
                <a:gd name="T65" fmla="*/ 74 h 110"/>
                <a:gd name="T66" fmla="*/ 114 w 132"/>
                <a:gd name="T67" fmla="*/ 87 h 110"/>
                <a:gd name="T68" fmla="*/ 97 w 132"/>
                <a:gd name="T69" fmla="*/ 98 h 110"/>
                <a:gd name="T70" fmla="*/ 93 w 132"/>
                <a:gd name="T71" fmla="*/ 98 h 110"/>
                <a:gd name="T72" fmla="*/ 88 w 132"/>
                <a:gd name="T73" fmla="*/ 92 h 110"/>
                <a:gd name="T74" fmla="*/ 80 w 132"/>
                <a:gd name="T75" fmla="*/ 80 h 110"/>
                <a:gd name="T76" fmla="*/ 74 w 132"/>
                <a:gd name="T77" fmla="*/ 78 h 110"/>
                <a:gd name="T78" fmla="*/ 71 w 132"/>
                <a:gd name="T79" fmla="*/ 78 h 110"/>
                <a:gd name="T80" fmla="*/ 56 w 132"/>
                <a:gd name="T81" fmla="*/ 81 h 110"/>
                <a:gd name="T82" fmla="*/ 48 w 132"/>
                <a:gd name="T83" fmla="*/ 76 h 110"/>
                <a:gd name="T84" fmla="*/ 39 w 132"/>
                <a:gd name="T85" fmla="*/ 80 h 110"/>
                <a:gd name="T86" fmla="*/ 38 w 132"/>
                <a:gd name="T87" fmla="*/ 79 h 110"/>
                <a:gd name="T88" fmla="*/ 24 w 132"/>
                <a:gd name="T89" fmla="*/ 72 h 110"/>
                <a:gd name="T90" fmla="*/ 20 w 132"/>
                <a:gd name="T91" fmla="*/ 73 h 110"/>
                <a:gd name="T92" fmla="*/ 11 w 132"/>
                <a:gd name="T93" fmla="*/ 58 h 110"/>
                <a:gd name="T94" fmla="*/ 12 w 132"/>
                <a:gd name="T95" fmla="*/ 49 h 110"/>
                <a:gd name="T96" fmla="*/ 12 w 132"/>
                <a:gd name="T97" fmla="*/ 44 h 110"/>
                <a:gd name="T98" fmla="*/ 20 w 132"/>
                <a:gd name="T99" fmla="*/ 29 h 110"/>
                <a:gd name="T100" fmla="*/ 37 w 132"/>
                <a:gd name="T101" fmla="*/ 15 h 110"/>
                <a:gd name="T102" fmla="*/ 55 w 132"/>
                <a:gd name="T103" fmla="*/ 10 h 110"/>
                <a:gd name="T104" fmla="*/ 66 w 132"/>
                <a:gd name="T105" fmla="*/ 13 h 110"/>
                <a:gd name="T106" fmla="*/ 79 w 132"/>
                <a:gd name="T107" fmla="*/ 18 h 110"/>
                <a:gd name="T108" fmla="*/ 85 w 132"/>
                <a:gd name="T109" fmla="*/ 16 h 110"/>
                <a:gd name="T110" fmla="*/ 89 w 132"/>
                <a:gd name="T111" fmla="*/ 17 h 110"/>
                <a:gd name="T112" fmla="*/ 96 w 132"/>
                <a:gd name="T113" fmla="*/ 23 h 110"/>
                <a:gd name="T114" fmla="*/ 99 w 132"/>
                <a:gd name="T115" fmla="*/ 24 h 110"/>
                <a:gd name="T116" fmla="*/ 101 w 132"/>
                <a:gd name="T117" fmla="*/ 26 h 110"/>
                <a:gd name="T118" fmla="*/ 110 w 132"/>
                <a:gd name="T119" fmla="*/ 33 h 110"/>
                <a:gd name="T120" fmla="*/ 118 w 132"/>
                <a:gd name="T121" fmla="*/ 48 h 110"/>
                <a:gd name="T122" fmla="*/ 120 w 132"/>
                <a:gd name="T123" fmla="*/ 59 h 110"/>
                <a:gd name="T124" fmla="*/ 121 w 132"/>
                <a:gd name="T125"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10">
                  <a:moveTo>
                    <a:pt x="128" y="52"/>
                  </a:moveTo>
                  <a:cubicBezTo>
                    <a:pt x="128" y="52"/>
                    <a:pt x="128" y="52"/>
                    <a:pt x="128" y="51"/>
                  </a:cubicBezTo>
                  <a:cubicBezTo>
                    <a:pt x="128" y="50"/>
                    <a:pt x="128" y="49"/>
                    <a:pt x="128" y="47"/>
                  </a:cubicBezTo>
                  <a:cubicBezTo>
                    <a:pt x="128" y="43"/>
                    <a:pt x="125" y="37"/>
                    <a:pt x="122" y="35"/>
                  </a:cubicBezTo>
                  <a:cubicBezTo>
                    <a:pt x="122" y="34"/>
                    <a:pt x="120" y="33"/>
                    <a:pt x="120" y="32"/>
                  </a:cubicBezTo>
                  <a:cubicBezTo>
                    <a:pt x="119" y="28"/>
                    <a:pt x="116" y="23"/>
                    <a:pt x="110" y="23"/>
                  </a:cubicBezTo>
                  <a:cubicBezTo>
                    <a:pt x="110" y="23"/>
                    <a:pt x="110" y="22"/>
                    <a:pt x="110" y="22"/>
                  </a:cubicBezTo>
                  <a:cubicBezTo>
                    <a:pt x="109" y="21"/>
                    <a:pt x="109" y="20"/>
                    <a:pt x="107" y="19"/>
                  </a:cubicBezTo>
                  <a:cubicBezTo>
                    <a:pt x="107" y="18"/>
                    <a:pt x="107" y="18"/>
                    <a:pt x="107" y="18"/>
                  </a:cubicBezTo>
                  <a:cubicBezTo>
                    <a:pt x="105" y="16"/>
                    <a:pt x="103" y="13"/>
                    <a:pt x="99" y="13"/>
                  </a:cubicBezTo>
                  <a:cubicBezTo>
                    <a:pt x="98" y="13"/>
                    <a:pt x="98" y="13"/>
                    <a:pt x="97" y="13"/>
                  </a:cubicBezTo>
                  <a:cubicBezTo>
                    <a:pt x="96" y="11"/>
                    <a:pt x="95" y="9"/>
                    <a:pt x="92" y="8"/>
                  </a:cubicBezTo>
                  <a:cubicBezTo>
                    <a:pt x="92" y="8"/>
                    <a:pt x="91" y="8"/>
                    <a:pt x="91" y="8"/>
                  </a:cubicBezTo>
                  <a:cubicBezTo>
                    <a:pt x="88" y="7"/>
                    <a:pt x="85" y="6"/>
                    <a:pt x="81" y="7"/>
                  </a:cubicBezTo>
                  <a:cubicBezTo>
                    <a:pt x="81" y="6"/>
                    <a:pt x="80" y="5"/>
                    <a:pt x="79" y="4"/>
                  </a:cubicBezTo>
                  <a:cubicBezTo>
                    <a:pt x="76" y="0"/>
                    <a:pt x="69" y="0"/>
                    <a:pt x="65" y="3"/>
                  </a:cubicBezTo>
                  <a:cubicBezTo>
                    <a:pt x="65" y="3"/>
                    <a:pt x="64" y="3"/>
                    <a:pt x="64" y="2"/>
                  </a:cubicBezTo>
                  <a:cubicBezTo>
                    <a:pt x="62" y="1"/>
                    <a:pt x="59" y="0"/>
                    <a:pt x="56" y="0"/>
                  </a:cubicBezTo>
                  <a:cubicBezTo>
                    <a:pt x="55" y="0"/>
                    <a:pt x="51" y="0"/>
                    <a:pt x="48" y="3"/>
                  </a:cubicBezTo>
                  <a:cubicBezTo>
                    <a:pt x="47" y="3"/>
                    <a:pt x="44" y="4"/>
                    <a:pt x="41" y="4"/>
                  </a:cubicBezTo>
                  <a:cubicBezTo>
                    <a:pt x="40" y="4"/>
                    <a:pt x="33" y="5"/>
                    <a:pt x="30" y="8"/>
                  </a:cubicBezTo>
                  <a:cubicBezTo>
                    <a:pt x="29" y="9"/>
                    <a:pt x="29" y="10"/>
                    <a:pt x="29" y="10"/>
                  </a:cubicBezTo>
                  <a:cubicBezTo>
                    <a:pt x="27" y="12"/>
                    <a:pt x="22" y="15"/>
                    <a:pt x="19" y="16"/>
                  </a:cubicBezTo>
                  <a:cubicBezTo>
                    <a:pt x="15" y="18"/>
                    <a:pt x="10" y="21"/>
                    <a:pt x="10" y="29"/>
                  </a:cubicBezTo>
                  <a:cubicBezTo>
                    <a:pt x="10" y="30"/>
                    <a:pt x="10" y="31"/>
                    <a:pt x="5" y="37"/>
                  </a:cubicBezTo>
                  <a:cubicBezTo>
                    <a:pt x="2" y="40"/>
                    <a:pt x="2" y="43"/>
                    <a:pt x="2" y="46"/>
                  </a:cubicBezTo>
                  <a:cubicBezTo>
                    <a:pt x="2" y="46"/>
                    <a:pt x="2" y="47"/>
                    <a:pt x="2" y="47"/>
                  </a:cubicBezTo>
                  <a:cubicBezTo>
                    <a:pt x="2" y="49"/>
                    <a:pt x="2" y="50"/>
                    <a:pt x="2" y="51"/>
                  </a:cubicBezTo>
                  <a:cubicBezTo>
                    <a:pt x="2" y="53"/>
                    <a:pt x="2" y="53"/>
                    <a:pt x="1" y="55"/>
                  </a:cubicBezTo>
                  <a:cubicBezTo>
                    <a:pt x="0" y="62"/>
                    <a:pt x="4" y="70"/>
                    <a:pt x="5" y="71"/>
                  </a:cubicBezTo>
                  <a:cubicBezTo>
                    <a:pt x="6" y="73"/>
                    <a:pt x="6" y="73"/>
                    <a:pt x="6" y="73"/>
                  </a:cubicBezTo>
                  <a:cubicBezTo>
                    <a:pt x="8" y="73"/>
                    <a:pt x="8" y="73"/>
                    <a:pt x="8" y="73"/>
                  </a:cubicBezTo>
                  <a:cubicBezTo>
                    <a:pt x="9" y="74"/>
                    <a:pt x="11" y="75"/>
                    <a:pt x="11" y="75"/>
                  </a:cubicBezTo>
                  <a:cubicBezTo>
                    <a:pt x="11" y="80"/>
                    <a:pt x="14" y="82"/>
                    <a:pt x="19" y="82"/>
                  </a:cubicBezTo>
                  <a:cubicBezTo>
                    <a:pt x="20" y="82"/>
                    <a:pt x="22" y="82"/>
                    <a:pt x="23" y="82"/>
                  </a:cubicBezTo>
                  <a:cubicBezTo>
                    <a:pt x="23" y="82"/>
                    <a:pt x="24" y="82"/>
                    <a:pt x="24" y="82"/>
                  </a:cubicBezTo>
                  <a:cubicBezTo>
                    <a:pt x="25" y="82"/>
                    <a:pt x="28" y="83"/>
                    <a:pt x="32" y="86"/>
                  </a:cubicBezTo>
                  <a:cubicBezTo>
                    <a:pt x="34" y="88"/>
                    <a:pt x="36" y="90"/>
                    <a:pt x="39" y="90"/>
                  </a:cubicBezTo>
                  <a:cubicBezTo>
                    <a:pt x="42" y="90"/>
                    <a:pt x="44" y="89"/>
                    <a:pt x="45" y="88"/>
                  </a:cubicBezTo>
                  <a:cubicBezTo>
                    <a:pt x="46" y="87"/>
                    <a:pt x="46" y="87"/>
                    <a:pt x="47" y="87"/>
                  </a:cubicBezTo>
                  <a:cubicBezTo>
                    <a:pt x="47" y="86"/>
                    <a:pt x="47" y="86"/>
                    <a:pt x="47" y="86"/>
                  </a:cubicBezTo>
                  <a:cubicBezTo>
                    <a:pt x="48" y="87"/>
                    <a:pt x="48" y="87"/>
                    <a:pt x="48" y="87"/>
                  </a:cubicBezTo>
                  <a:cubicBezTo>
                    <a:pt x="49" y="88"/>
                    <a:pt x="49" y="88"/>
                    <a:pt x="49" y="88"/>
                  </a:cubicBezTo>
                  <a:cubicBezTo>
                    <a:pt x="54" y="93"/>
                    <a:pt x="61" y="92"/>
                    <a:pt x="65" y="88"/>
                  </a:cubicBezTo>
                  <a:cubicBezTo>
                    <a:pt x="65" y="88"/>
                    <a:pt x="66" y="88"/>
                    <a:pt x="70" y="88"/>
                  </a:cubicBezTo>
                  <a:cubicBezTo>
                    <a:pt x="70" y="88"/>
                    <a:pt x="70" y="88"/>
                    <a:pt x="70" y="88"/>
                  </a:cubicBezTo>
                  <a:cubicBezTo>
                    <a:pt x="69" y="90"/>
                    <a:pt x="70" y="93"/>
                    <a:pt x="71" y="94"/>
                  </a:cubicBezTo>
                  <a:cubicBezTo>
                    <a:pt x="71" y="95"/>
                    <a:pt x="73" y="97"/>
                    <a:pt x="76" y="97"/>
                  </a:cubicBezTo>
                  <a:cubicBezTo>
                    <a:pt x="77" y="97"/>
                    <a:pt x="78" y="97"/>
                    <a:pt x="79" y="96"/>
                  </a:cubicBezTo>
                  <a:cubicBezTo>
                    <a:pt x="80" y="97"/>
                    <a:pt x="80" y="99"/>
                    <a:pt x="81" y="100"/>
                  </a:cubicBezTo>
                  <a:cubicBezTo>
                    <a:pt x="83" y="104"/>
                    <a:pt x="86" y="105"/>
                    <a:pt x="88" y="106"/>
                  </a:cubicBezTo>
                  <a:cubicBezTo>
                    <a:pt x="90" y="107"/>
                    <a:pt x="90" y="108"/>
                    <a:pt x="91" y="108"/>
                  </a:cubicBezTo>
                  <a:cubicBezTo>
                    <a:pt x="93" y="110"/>
                    <a:pt x="95" y="110"/>
                    <a:pt x="96" y="110"/>
                  </a:cubicBezTo>
                  <a:cubicBezTo>
                    <a:pt x="96" y="110"/>
                    <a:pt x="96" y="110"/>
                    <a:pt x="96" y="110"/>
                  </a:cubicBezTo>
                  <a:cubicBezTo>
                    <a:pt x="100" y="110"/>
                    <a:pt x="103" y="107"/>
                    <a:pt x="105" y="103"/>
                  </a:cubicBezTo>
                  <a:cubicBezTo>
                    <a:pt x="106" y="102"/>
                    <a:pt x="106" y="101"/>
                    <a:pt x="107" y="100"/>
                  </a:cubicBezTo>
                  <a:cubicBezTo>
                    <a:pt x="109" y="98"/>
                    <a:pt x="112" y="97"/>
                    <a:pt x="116" y="97"/>
                  </a:cubicBezTo>
                  <a:cubicBezTo>
                    <a:pt x="119" y="97"/>
                    <a:pt x="122" y="96"/>
                    <a:pt x="123" y="94"/>
                  </a:cubicBezTo>
                  <a:cubicBezTo>
                    <a:pt x="125" y="91"/>
                    <a:pt x="125" y="88"/>
                    <a:pt x="124" y="87"/>
                  </a:cubicBezTo>
                  <a:cubicBezTo>
                    <a:pt x="124" y="86"/>
                    <a:pt x="124" y="86"/>
                    <a:pt x="124" y="85"/>
                  </a:cubicBezTo>
                  <a:cubicBezTo>
                    <a:pt x="124" y="83"/>
                    <a:pt x="124" y="81"/>
                    <a:pt x="125" y="81"/>
                  </a:cubicBezTo>
                  <a:cubicBezTo>
                    <a:pt x="127" y="78"/>
                    <a:pt x="131" y="73"/>
                    <a:pt x="128" y="68"/>
                  </a:cubicBezTo>
                  <a:cubicBezTo>
                    <a:pt x="128" y="68"/>
                    <a:pt x="128" y="67"/>
                    <a:pt x="129" y="67"/>
                  </a:cubicBezTo>
                  <a:cubicBezTo>
                    <a:pt x="132" y="63"/>
                    <a:pt x="131" y="56"/>
                    <a:pt x="128" y="52"/>
                  </a:cubicBezTo>
                  <a:close/>
                  <a:moveTo>
                    <a:pt x="119" y="73"/>
                  </a:moveTo>
                  <a:cubicBezTo>
                    <a:pt x="118" y="73"/>
                    <a:pt x="118" y="74"/>
                    <a:pt x="117" y="74"/>
                  </a:cubicBezTo>
                  <a:cubicBezTo>
                    <a:pt x="114" y="78"/>
                    <a:pt x="114" y="82"/>
                    <a:pt x="114" y="86"/>
                  </a:cubicBezTo>
                  <a:cubicBezTo>
                    <a:pt x="114" y="86"/>
                    <a:pt x="114" y="87"/>
                    <a:pt x="114" y="87"/>
                  </a:cubicBezTo>
                  <a:cubicBezTo>
                    <a:pt x="108" y="88"/>
                    <a:pt x="103" y="90"/>
                    <a:pt x="100" y="94"/>
                  </a:cubicBezTo>
                  <a:cubicBezTo>
                    <a:pt x="99" y="95"/>
                    <a:pt x="98" y="96"/>
                    <a:pt x="97" y="98"/>
                  </a:cubicBezTo>
                  <a:cubicBezTo>
                    <a:pt x="96" y="98"/>
                    <a:pt x="96" y="99"/>
                    <a:pt x="96" y="99"/>
                  </a:cubicBezTo>
                  <a:cubicBezTo>
                    <a:pt x="95" y="99"/>
                    <a:pt x="94" y="98"/>
                    <a:pt x="93" y="98"/>
                  </a:cubicBezTo>
                  <a:cubicBezTo>
                    <a:pt x="91" y="97"/>
                    <a:pt x="90" y="96"/>
                    <a:pt x="89" y="95"/>
                  </a:cubicBezTo>
                  <a:cubicBezTo>
                    <a:pt x="89" y="93"/>
                    <a:pt x="88" y="92"/>
                    <a:pt x="88" y="92"/>
                  </a:cubicBezTo>
                  <a:cubicBezTo>
                    <a:pt x="86" y="90"/>
                    <a:pt x="85" y="87"/>
                    <a:pt x="81" y="86"/>
                  </a:cubicBezTo>
                  <a:cubicBezTo>
                    <a:pt x="82" y="84"/>
                    <a:pt x="82" y="82"/>
                    <a:pt x="80" y="80"/>
                  </a:cubicBezTo>
                  <a:cubicBezTo>
                    <a:pt x="80" y="79"/>
                    <a:pt x="78" y="78"/>
                    <a:pt x="74" y="78"/>
                  </a:cubicBezTo>
                  <a:cubicBezTo>
                    <a:pt x="74" y="78"/>
                    <a:pt x="74" y="78"/>
                    <a:pt x="74" y="78"/>
                  </a:cubicBezTo>
                  <a:cubicBezTo>
                    <a:pt x="73" y="78"/>
                    <a:pt x="73" y="78"/>
                    <a:pt x="73" y="78"/>
                  </a:cubicBezTo>
                  <a:cubicBezTo>
                    <a:pt x="71" y="78"/>
                    <a:pt x="71" y="78"/>
                    <a:pt x="71" y="78"/>
                  </a:cubicBezTo>
                  <a:cubicBezTo>
                    <a:pt x="66" y="78"/>
                    <a:pt x="61" y="78"/>
                    <a:pt x="58" y="81"/>
                  </a:cubicBezTo>
                  <a:cubicBezTo>
                    <a:pt x="57" y="82"/>
                    <a:pt x="56" y="82"/>
                    <a:pt x="56" y="81"/>
                  </a:cubicBezTo>
                  <a:cubicBezTo>
                    <a:pt x="55" y="81"/>
                    <a:pt x="55" y="81"/>
                    <a:pt x="55" y="81"/>
                  </a:cubicBezTo>
                  <a:cubicBezTo>
                    <a:pt x="54" y="79"/>
                    <a:pt x="51" y="76"/>
                    <a:pt x="48" y="76"/>
                  </a:cubicBezTo>
                  <a:cubicBezTo>
                    <a:pt x="46" y="76"/>
                    <a:pt x="44" y="77"/>
                    <a:pt x="42" y="78"/>
                  </a:cubicBezTo>
                  <a:cubicBezTo>
                    <a:pt x="41" y="79"/>
                    <a:pt x="40" y="79"/>
                    <a:pt x="39" y="80"/>
                  </a:cubicBezTo>
                  <a:cubicBezTo>
                    <a:pt x="39" y="80"/>
                    <a:pt x="39" y="80"/>
                    <a:pt x="39" y="80"/>
                  </a:cubicBezTo>
                  <a:cubicBezTo>
                    <a:pt x="39" y="80"/>
                    <a:pt x="39" y="80"/>
                    <a:pt x="38" y="79"/>
                  </a:cubicBezTo>
                  <a:cubicBezTo>
                    <a:pt x="34" y="75"/>
                    <a:pt x="28" y="72"/>
                    <a:pt x="24" y="72"/>
                  </a:cubicBezTo>
                  <a:cubicBezTo>
                    <a:pt x="24" y="72"/>
                    <a:pt x="24" y="72"/>
                    <a:pt x="24" y="72"/>
                  </a:cubicBezTo>
                  <a:cubicBezTo>
                    <a:pt x="23" y="72"/>
                    <a:pt x="22" y="72"/>
                    <a:pt x="21" y="72"/>
                  </a:cubicBezTo>
                  <a:cubicBezTo>
                    <a:pt x="21" y="72"/>
                    <a:pt x="20" y="72"/>
                    <a:pt x="20" y="73"/>
                  </a:cubicBezTo>
                  <a:cubicBezTo>
                    <a:pt x="19" y="68"/>
                    <a:pt x="15" y="66"/>
                    <a:pt x="13" y="65"/>
                  </a:cubicBezTo>
                  <a:cubicBezTo>
                    <a:pt x="11" y="62"/>
                    <a:pt x="10" y="59"/>
                    <a:pt x="11" y="58"/>
                  </a:cubicBezTo>
                  <a:cubicBezTo>
                    <a:pt x="12" y="55"/>
                    <a:pt x="12" y="53"/>
                    <a:pt x="12" y="52"/>
                  </a:cubicBezTo>
                  <a:cubicBezTo>
                    <a:pt x="12" y="51"/>
                    <a:pt x="12" y="50"/>
                    <a:pt x="12" y="49"/>
                  </a:cubicBezTo>
                  <a:cubicBezTo>
                    <a:pt x="12" y="47"/>
                    <a:pt x="12" y="45"/>
                    <a:pt x="12" y="44"/>
                  </a:cubicBezTo>
                  <a:cubicBezTo>
                    <a:pt x="12" y="44"/>
                    <a:pt x="12" y="44"/>
                    <a:pt x="12" y="44"/>
                  </a:cubicBezTo>
                  <a:cubicBezTo>
                    <a:pt x="12" y="44"/>
                    <a:pt x="12" y="44"/>
                    <a:pt x="13" y="43"/>
                  </a:cubicBezTo>
                  <a:cubicBezTo>
                    <a:pt x="18" y="37"/>
                    <a:pt x="20" y="33"/>
                    <a:pt x="20" y="29"/>
                  </a:cubicBezTo>
                  <a:cubicBezTo>
                    <a:pt x="20" y="26"/>
                    <a:pt x="21" y="26"/>
                    <a:pt x="22" y="25"/>
                  </a:cubicBezTo>
                  <a:cubicBezTo>
                    <a:pt x="22" y="25"/>
                    <a:pt x="34" y="21"/>
                    <a:pt x="37" y="15"/>
                  </a:cubicBezTo>
                  <a:cubicBezTo>
                    <a:pt x="38" y="15"/>
                    <a:pt x="40" y="14"/>
                    <a:pt x="42" y="14"/>
                  </a:cubicBezTo>
                  <a:cubicBezTo>
                    <a:pt x="42" y="14"/>
                    <a:pt x="51" y="13"/>
                    <a:pt x="55" y="10"/>
                  </a:cubicBezTo>
                  <a:cubicBezTo>
                    <a:pt x="55" y="10"/>
                    <a:pt x="57" y="10"/>
                    <a:pt x="57" y="10"/>
                  </a:cubicBezTo>
                  <a:cubicBezTo>
                    <a:pt x="59" y="11"/>
                    <a:pt x="62" y="13"/>
                    <a:pt x="66" y="13"/>
                  </a:cubicBezTo>
                  <a:cubicBezTo>
                    <a:pt x="68" y="13"/>
                    <a:pt x="70" y="13"/>
                    <a:pt x="72" y="11"/>
                  </a:cubicBezTo>
                  <a:cubicBezTo>
                    <a:pt x="73" y="13"/>
                    <a:pt x="75" y="18"/>
                    <a:pt x="79" y="18"/>
                  </a:cubicBezTo>
                  <a:cubicBezTo>
                    <a:pt x="81" y="18"/>
                    <a:pt x="82" y="17"/>
                    <a:pt x="83" y="17"/>
                  </a:cubicBezTo>
                  <a:cubicBezTo>
                    <a:pt x="84" y="16"/>
                    <a:pt x="84" y="16"/>
                    <a:pt x="85" y="16"/>
                  </a:cubicBezTo>
                  <a:cubicBezTo>
                    <a:pt x="85" y="16"/>
                    <a:pt x="86" y="17"/>
                    <a:pt x="87" y="17"/>
                  </a:cubicBezTo>
                  <a:cubicBezTo>
                    <a:pt x="88" y="17"/>
                    <a:pt x="88" y="17"/>
                    <a:pt x="89" y="17"/>
                  </a:cubicBezTo>
                  <a:cubicBezTo>
                    <a:pt x="89" y="18"/>
                    <a:pt x="89" y="18"/>
                    <a:pt x="89" y="19"/>
                  </a:cubicBezTo>
                  <a:cubicBezTo>
                    <a:pt x="90" y="20"/>
                    <a:pt x="92" y="23"/>
                    <a:pt x="96" y="23"/>
                  </a:cubicBezTo>
                  <a:cubicBezTo>
                    <a:pt x="97" y="23"/>
                    <a:pt x="98" y="23"/>
                    <a:pt x="98" y="23"/>
                  </a:cubicBezTo>
                  <a:cubicBezTo>
                    <a:pt x="99" y="23"/>
                    <a:pt x="99" y="23"/>
                    <a:pt x="99" y="24"/>
                  </a:cubicBezTo>
                  <a:cubicBezTo>
                    <a:pt x="100" y="24"/>
                    <a:pt x="100" y="25"/>
                    <a:pt x="100" y="25"/>
                  </a:cubicBezTo>
                  <a:cubicBezTo>
                    <a:pt x="101" y="26"/>
                    <a:pt x="101" y="26"/>
                    <a:pt x="101" y="26"/>
                  </a:cubicBezTo>
                  <a:cubicBezTo>
                    <a:pt x="102" y="28"/>
                    <a:pt x="104" y="33"/>
                    <a:pt x="110" y="32"/>
                  </a:cubicBezTo>
                  <a:cubicBezTo>
                    <a:pt x="110" y="32"/>
                    <a:pt x="110" y="33"/>
                    <a:pt x="110" y="33"/>
                  </a:cubicBezTo>
                  <a:cubicBezTo>
                    <a:pt x="110" y="37"/>
                    <a:pt x="113" y="40"/>
                    <a:pt x="115" y="42"/>
                  </a:cubicBezTo>
                  <a:cubicBezTo>
                    <a:pt x="117" y="43"/>
                    <a:pt x="118" y="46"/>
                    <a:pt x="118" y="48"/>
                  </a:cubicBezTo>
                  <a:cubicBezTo>
                    <a:pt x="118" y="48"/>
                    <a:pt x="118" y="49"/>
                    <a:pt x="118" y="49"/>
                  </a:cubicBezTo>
                  <a:cubicBezTo>
                    <a:pt x="118" y="51"/>
                    <a:pt x="117" y="55"/>
                    <a:pt x="120" y="59"/>
                  </a:cubicBezTo>
                  <a:cubicBezTo>
                    <a:pt x="121" y="59"/>
                    <a:pt x="121" y="60"/>
                    <a:pt x="121" y="60"/>
                  </a:cubicBezTo>
                  <a:cubicBezTo>
                    <a:pt x="121" y="60"/>
                    <a:pt x="121" y="60"/>
                    <a:pt x="121" y="60"/>
                  </a:cubicBezTo>
                  <a:cubicBezTo>
                    <a:pt x="116" y="66"/>
                    <a:pt x="117" y="70"/>
                    <a:pt x="119" y="7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81" name="Freeform 431">
              <a:extLst>
                <a:ext uri="{FF2B5EF4-FFF2-40B4-BE49-F238E27FC236}">
                  <a16:creationId xmlns:a16="http://schemas.microsoft.com/office/drawing/2014/main" id="{5EFB31D3-8E0C-4CC8-A3B8-D742DED673BB}"/>
                </a:ext>
              </a:extLst>
            </p:cNvPr>
            <p:cNvSpPr>
              <a:spLocks noEditPoints="1"/>
            </p:cNvSpPr>
            <p:nvPr/>
          </p:nvSpPr>
          <p:spPr bwMode="auto">
            <a:xfrm>
              <a:off x="9547225" y="3155950"/>
              <a:ext cx="515938" cy="588963"/>
            </a:xfrm>
            <a:custGeom>
              <a:avLst/>
              <a:gdLst>
                <a:gd name="T0" fmla="*/ 204 w 209"/>
                <a:gd name="T1" fmla="*/ 59 h 239"/>
                <a:gd name="T2" fmla="*/ 119 w 209"/>
                <a:gd name="T3" fmla="*/ 0 h 239"/>
                <a:gd name="T4" fmla="*/ 116 w 209"/>
                <a:gd name="T5" fmla="*/ 0 h 239"/>
                <a:gd name="T6" fmla="*/ 24 w 209"/>
                <a:gd name="T7" fmla="*/ 71 h 239"/>
                <a:gd name="T8" fmla="*/ 9 w 209"/>
                <a:gd name="T9" fmla="*/ 113 h 239"/>
                <a:gd name="T10" fmla="*/ 3 w 209"/>
                <a:gd name="T11" fmla="*/ 129 h 239"/>
                <a:gd name="T12" fmla="*/ 19 w 209"/>
                <a:gd name="T13" fmla="*/ 136 h 239"/>
                <a:gd name="T14" fmla="*/ 18 w 209"/>
                <a:gd name="T15" fmla="*/ 139 h 239"/>
                <a:gd name="T16" fmla="*/ 17 w 209"/>
                <a:gd name="T17" fmla="*/ 145 h 239"/>
                <a:gd name="T18" fmla="*/ 21 w 209"/>
                <a:gd name="T19" fmla="*/ 153 h 239"/>
                <a:gd name="T20" fmla="*/ 24 w 209"/>
                <a:gd name="T21" fmla="*/ 165 h 239"/>
                <a:gd name="T22" fmla="*/ 24 w 209"/>
                <a:gd name="T23" fmla="*/ 173 h 239"/>
                <a:gd name="T24" fmla="*/ 53 w 209"/>
                <a:gd name="T25" fmla="*/ 195 h 239"/>
                <a:gd name="T26" fmla="*/ 54 w 209"/>
                <a:gd name="T27" fmla="*/ 194 h 239"/>
                <a:gd name="T28" fmla="*/ 62 w 209"/>
                <a:gd name="T29" fmla="*/ 194 h 239"/>
                <a:gd name="T30" fmla="*/ 67 w 209"/>
                <a:gd name="T31" fmla="*/ 195 h 239"/>
                <a:gd name="T32" fmla="*/ 71 w 209"/>
                <a:gd name="T33" fmla="*/ 200 h 239"/>
                <a:gd name="T34" fmla="*/ 77 w 209"/>
                <a:gd name="T35" fmla="*/ 219 h 239"/>
                <a:gd name="T36" fmla="*/ 79 w 209"/>
                <a:gd name="T37" fmla="*/ 234 h 239"/>
                <a:gd name="T38" fmla="*/ 80 w 209"/>
                <a:gd name="T39" fmla="*/ 236 h 239"/>
                <a:gd name="T40" fmla="*/ 84 w 209"/>
                <a:gd name="T41" fmla="*/ 239 h 239"/>
                <a:gd name="T42" fmla="*/ 85 w 209"/>
                <a:gd name="T43" fmla="*/ 239 h 239"/>
                <a:gd name="T44" fmla="*/ 168 w 209"/>
                <a:gd name="T45" fmla="*/ 214 h 239"/>
                <a:gd name="T46" fmla="*/ 172 w 209"/>
                <a:gd name="T47" fmla="*/ 209 h 239"/>
                <a:gd name="T48" fmla="*/ 184 w 209"/>
                <a:gd name="T49" fmla="*/ 144 h 239"/>
                <a:gd name="T50" fmla="*/ 192 w 209"/>
                <a:gd name="T51" fmla="*/ 129 h 239"/>
                <a:gd name="T52" fmla="*/ 204 w 209"/>
                <a:gd name="T53" fmla="*/ 59 h 239"/>
                <a:gd name="T54" fmla="*/ 184 w 209"/>
                <a:gd name="T55" fmla="*/ 125 h 239"/>
                <a:gd name="T56" fmla="*/ 175 w 209"/>
                <a:gd name="T57" fmla="*/ 140 h 239"/>
                <a:gd name="T58" fmla="*/ 161 w 209"/>
                <a:gd name="T59" fmla="*/ 206 h 239"/>
                <a:gd name="T60" fmla="*/ 87 w 209"/>
                <a:gd name="T61" fmla="*/ 228 h 239"/>
                <a:gd name="T62" fmla="*/ 87 w 209"/>
                <a:gd name="T63" fmla="*/ 219 h 239"/>
                <a:gd name="T64" fmla="*/ 78 w 209"/>
                <a:gd name="T65" fmla="*/ 194 h 239"/>
                <a:gd name="T66" fmla="*/ 74 w 209"/>
                <a:gd name="T67" fmla="*/ 189 h 239"/>
                <a:gd name="T68" fmla="*/ 62 w 209"/>
                <a:gd name="T69" fmla="*/ 184 h 239"/>
                <a:gd name="T70" fmla="*/ 52 w 209"/>
                <a:gd name="T71" fmla="*/ 185 h 239"/>
                <a:gd name="T72" fmla="*/ 51 w 209"/>
                <a:gd name="T73" fmla="*/ 185 h 239"/>
                <a:gd name="T74" fmla="*/ 34 w 209"/>
                <a:gd name="T75" fmla="*/ 173 h 239"/>
                <a:gd name="T76" fmla="*/ 31 w 209"/>
                <a:gd name="T77" fmla="*/ 158 h 239"/>
                <a:gd name="T78" fmla="*/ 31 w 209"/>
                <a:gd name="T79" fmla="*/ 155 h 239"/>
                <a:gd name="T80" fmla="*/ 32 w 209"/>
                <a:gd name="T81" fmla="*/ 154 h 239"/>
                <a:gd name="T82" fmla="*/ 32 w 209"/>
                <a:gd name="T83" fmla="*/ 149 h 239"/>
                <a:gd name="T84" fmla="*/ 29 w 209"/>
                <a:gd name="T85" fmla="*/ 147 h 239"/>
                <a:gd name="T86" fmla="*/ 27 w 209"/>
                <a:gd name="T87" fmla="*/ 145 h 239"/>
                <a:gd name="T88" fmla="*/ 27 w 209"/>
                <a:gd name="T89" fmla="*/ 142 h 239"/>
                <a:gd name="T90" fmla="*/ 29 w 209"/>
                <a:gd name="T91" fmla="*/ 132 h 239"/>
                <a:gd name="T92" fmla="*/ 25 w 209"/>
                <a:gd name="T93" fmla="*/ 127 h 239"/>
                <a:gd name="T94" fmla="*/ 19 w 209"/>
                <a:gd name="T95" fmla="*/ 126 h 239"/>
                <a:gd name="T96" fmla="*/ 12 w 209"/>
                <a:gd name="T97" fmla="*/ 125 h 239"/>
                <a:gd name="T98" fmla="*/ 16 w 209"/>
                <a:gd name="T99" fmla="*/ 120 h 239"/>
                <a:gd name="T100" fmla="*/ 33 w 209"/>
                <a:gd name="T101" fmla="*/ 72 h 239"/>
                <a:gd name="T102" fmla="*/ 116 w 209"/>
                <a:gd name="T103" fmla="*/ 9 h 239"/>
                <a:gd name="T104" fmla="*/ 119 w 209"/>
                <a:gd name="T105" fmla="*/ 10 h 239"/>
                <a:gd name="T106" fmla="*/ 194 w 209"/>
                <a:gd name="T107" fmla="*/ 61 h 239"/>
                <a:gd name="T108" fmla="*/ 184 w 209"/>
                <a:gd name="T109" fmla="*/ 1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9" h="239">
                  <a:moveTo>
                    <a:pt x="204" y="59"/>
                  </a:moveTo>
                  <a:cubicBezTo>
                    <a:pt x="197" y="11"/>
                    <a:pt x="131" y="0"/>
                    <a:pt x="119" y="0"/>
                  </a:cubicBezTo>
                  <a:cubicBezTo>
                    <a:pt x="116" y="0"/>
                    <a:pt x="116" y="0"/>
                    <a:pt x="116" y="0"/>
                  </a:cubicBezTo>
                  <a:cubicBezTo>
                    <a:pt x="36" y="0"/>
                    <a:pt x="25" y="55"/>
                    <a:pt x="24" y="71"/>
                  </a:cubicBezTo>
                  <a:cubicBezTo>
                    <a:pt x="22" y="83"/>
                    <a:pt x="17" y="105"/>
                    <a:pt x="9" y="113"/>
                  </a:cubicBezTo>
                  <a:cubicBezTo>
                    <a:pt x="7" y="115"/>
                    <a:pt x="0" y="121"/>
                    <a:pt x="3" y="129"/>
                  </a:cubicBezTo>
                  <a:cubicBezTo>
                    <a:pt x="6" y="136"/>
                    <a:pt x="14" y="136"/>
                    <a:pt x="19" y="136"/>
                  </a:cubicBezTo>
                  <a:cubicBezTo>
                    <a:pt x="18" y="137"/>
                    <a:pt x="18" y="138"/>
                    <a:pt x="18" y="139"/>
                  </a:cubicBezTo>
                  <a:cubicBezTo>
                    <a:pt x="17" y="141"/>
                    <a:pt x="17" y="142"/>
                    <a:pt x="17" y="145"/>
                  </a:cubicBezTo>
                  <a:cubicBezTo>
                    <a:pt x="17" y="148"/>
                    <a:pt x="18" y="151"/>
                    <a:pt x="21" y="153"/>
                  </a:cubicBezTo>
                  <a:cubicBezTo>
                    <a:pt x="19" y="157"/>
                    <a:pt x="20" y="162"/>
                    <a:pt x="24" y="165"/>
                  </a:cubicBezTo>
                  <a:cubicBezTo>
                    <a:pt x="24" y="166"/>
                    <a:pt x="24" y="167"/>
                    <a:pt x="24" y="173"/>
                  </a:cubicBezTo>
                  <a:cubicBezTo>
                    <a:pt x="24" y="189"/>
                    <a:pt x="40" y="197"/>
                    <a:pt x="53" y="195"/>
                  </a:cubicBezTo>
                  <a:cubicBezTo>
                    <a:pt x="54" y="194"/>
                    <a:pt x="54" y="194"/>
                    <a:pt x="54" y="194"/>
                  </a:cubicBezTo>
                  <a:cubicBezTo>
                    <a:pt x="56" y="194"/>
                    <a:pt x="59" y="194"/>
                    <a:pt x="62" y="194"/>
                  </a:cubicBezTo>
                  <a:cubicBezTo>
                    <a:pt x="65" y="194"/>
                    <a:pt x="66" y="194"/>
                    <a:pt x="67" y="195"/>
                  </a:cubicBezTo>
                  <a:cubicBezTo>
                    <a:pt x="68" y="197"/>
                    <a:pt x="70" y="199"/>
                    <a:pt x="71" y="200"/>
                  </a:cubicBezTo>
                  <a:cubicBezTo>
                    <a:pt x="75" y="205"/>
                    <a:pt x="77" y="207"/>
                    <a:pt x="77" y="219"/>
                  </a:cubicBezTo>
                  <a:cubicBezTo>
                    <a:pt x="77" y="229"/>
                    <a:pt x="78" y="233"/>
                    <a:pt x="79" y="234"/>
                  </a:cubicBezTo>
                  <a:cubicBezTo>
                    <a:pt x="80" y="236"/>
                    <a:pt x="80" y="236"/>
                    <a:pt x="80" y="236"/>
                  </a:cubicBezTo>
                  <a:cubicBezTo>
                    <a:pt x="80" y="238"/>
                    <a:pt x="82" y="239"/>
                    <a:pt x="84" y="239"/>
                  </a:cubicBezTo>
                  <a:cubicBezTo>
                    <a:pt x="85" y="239"/>
                    <a:pt x="85" y="239"/>
                    <a:pt x="85" y="239"/>
                  </a:cubicBezTo>
                  <a:cubicBezTo>
                    <a:pt x="168" y="214"/>
                    <a:pt x="168" y="214"/>
                    <a:pt x="168" y="214"/>
                  </a:cubicBezTo>
                  <a:cubicBezTo>
                    <a:pt x="170" y="214"/>
                    <a:pt x="172" y="211"/>
                    <a:pt x="172" y="209"/>
                  </a:cubicBezTo>
                  <a:cubicBezTo>
                    <a:pt x="170" y="193"/>
                    <a:pt x="171" y="167"/>
                    <a:pt x="184" y="144"/>
                  </a:cubicBezTo>
                  <a:cubicBezTo>
                    <a:pt x="187" y="139"/>
                    <a:pt x="190" y="134"/>
                    <a:pt x="192" y="129"/>
                  </a:cubicBezTo>
                  <a:cubicBezTo>
                    <a:pt x="207" y="104"/>
                    <a:pt x="209" y="100"/>
                    <a:pt x="204" y="59"/>
                  </a:cubicBezTo>
                  <a:close/>
                  <a:moveTo>
                    <a:pt x="184" y="125"/>
                  </a:moveTo>
                  <a:cubicBezTo>
                    <a:pt x="181" y="129"/>
                    <a:pt x="178" y="134"/>
                    <a:pt x="175" y="140"/>
                  </a:cubicBezTo>
                  <a:cubicBezTo>
                    <a:pt x="163" y="162"/>
                    <a:pt x="160" y="188"/>
                    <a:pt x="161" y="206"/>
                  </a:cubicBezTo>
                  <a:cubicBezTo>
                    <a:pt x="87" y="228"/>
                    <a:pt x="87" y="228"/>
                    <a:pt x="87" y="228"/>
                  </a:cubicBezTo>
                  <a:cubicBezTo>
                    <a:pt x="87" y="226"/>
                    <a:pt x="87" y="223"/>
                    <a:pt x="87" y="219"/>
                  </a:cubicBezTo>
                  <a:cubicBezTo>
                    <a:pt x="87" y="204"/>
                    <a:pt x="83" y="200"/>
                    <a:pt x="78" y="194"/>
                  </a:cubicBezTo>
                  <a:cubicBezTo>
                    <a:pt x="77" y="192"/>
                    <a:pt x="76" y="191"/>
                    <a:pt x="74" y="189"/>
                  </a:cubicBezTo>
                  <a:cubicBezTo>
                    <a:pt x="71" y="184"/>
                    <a:pt x="65" y="184"/>
                    <a:pt x="62" y="184"/>
                  </a:cubicBezTo>
                  <a:cubicBezTo>
                    <a:pt x="58" y="184"/>
                    <a:pt x="55" y="184"/>
                    <a:pt x="52" y="185"/>
                  </a:cubicBezTo>
                  <a:cubicBezTo>
                    <a:pt x="51" y="185"/>
                    <a:pt x="51" y="185"/>
                    <a:pt x="51" y="185"/>
                  </a:cubicBezTo>
                  <a:cubicBezTo>
                    <a:pt x="44" y="186"/>
                    <a:pt x="34" y="182"/>
                    <a:pt x="34" y="173"/>
                  </a:cubicBezTo>
                  <a:cubicBezTo>
                    <a:pt x="34" y="164"/>
                    <a:pt x="34" y="161"/>
                    <a:pt x="31" y="158"/>
                  </a:cubicBezTo>
                  <a:cubicBezTo>
                    <a:pt x="30" y="157"/>
                    <a:pt x="29" y="157"/>
                    <a:pt x="31" y="155"/>
                  </a:cubicBezTo>
                  <a:cubicBezTo>
                    <a:pt x="31" y="154"/>
                    <a:pt x="32" y="154"/>
                    <a:pt x="32" y="154"/>
                  </a:cubicBezTo>
                  <a:cubicBezTo>
                    <a:pt x="33" y="152"/>
                    <a:pt x="33" y="151"/>
                    <a:pt x="32" y="149"/>
                  </a:cubicBezTo>
                  <a:cubicBezTo>
                    <a:pt x="31" y="148"/>
                    <a:pt x="30" y="147"/>
                    <a:pt x="29" y="147"/>
                  </a:cubicBezTo>
                  <a:cubicBezTo>
                    <a:pt x="27" y="146"/>
                    <a:pt x="27" y="145"/>
                    <a:pt x="27" y="145"/>
                  </a:cubicBezTo>
                  <a:cubicBezTo>
                    <a:pt x="27" y="144"/>
                    <a:pt x="27" y="143"/>
                    <a:pt x="27" y="142"/>
                  </a:cubicBezTo>
                  <a:cubicBezTo>
                    <a:pt x="28" y="140"/>
                    <a:pt x="28" y="137"/>
                    <a:pt x="29" y="132"/>
                  </a:cubicBezTo>
                  <a:cubicBezTo>
                    <a:pt x="29" y="130"/>
                    <a:pt x="28" y="127"/>
                    <a:pt x="25" y="127"/>
                  </a:cubicBezTo>
                  <a:cubicBezTo>
                    <a:pt x="23" y="126"/>
                    <a:pt x="21" y="126"/>
                    <a:pt x="19" y="126"/>
                  </a:cubicBezTo>
                  <a:cubicBezTo>
                    <a:pt x="16" y="126"/>
                    <a:pt x="13" y="126"/>
                    <a:pt x="12" y="125"/>
                  </a:cubicBezTo>
                  <a:cubicBezTo>
                    <a:pt x="12" y="124"/>
                    <a:pt x="13" y="122"/>
                    <a:pt x="16" y="120"/>
                  </a:cubicBezTo>
                  <a:cubicBezTo>
                    <a:pt x="29" y="106"/>
                    <a:pt x="33" y="73"/>
                    <a:pt x="33" y="72"/>
                  </a:cubicBezTo>
                  <a:cubicBezTo>
                    <a:pt x="38" y="14"/>
                    <a:pt x="97" y="9"/>
                    <a:pt x="116" y="9"/>
                  </a:cubicBezTo>
                  <a:cubicBezTo>
                    <a:pt x="119" y="10"/>
                    <a:pt x="119" y="10"/>
                    <a:pt x="119" y="10"/>
                  </a:cubicBezTo>
                  <a:cubicBezTo>
                    <a:pt x="128" y="10"/>
                    <a:pt x="188" y="19"/>
                    <a:pt x="194" y="61"/>
                  </a:cubicBezTo>
                  <a:cubicBezTo>
                    <a:pt x="199" y="98"/>
                    <a:pt x="198" y="101"/>
                    <a:pt x="184" y="1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nvGrpSpPr>
          <p:cNvPr id="182" name="Group 181">
            <a:extLst>
              <a:ext uri="{FF2B5EF4-FFF2-40B4-BE49-F238E27FC236}">
                <a16:creationId xmlns:a16="http://schemas.microsoft.com/office/drawing/2014/main" id="{E6617D29-69F5-4475-BBAF-CF0EE76F0359}"/>
              </a:ext>
            </a:extLst>
          </p:cNvPr>
          <p:cNvGrpSpPr>
            <a:grpSpLocks noChangeAspect="1"/>
          </p:cNvGrpSpPr>
          <p:nvPr/>
        </p:nvGrpSpPr>
        <p:grpSpPr>
          <a:xfrm>
            <a:off x="1428701" y="2332780"/>
            <a:ext cx="304383" cy="288000"/>
            <a:chOff x="9280525" y="1290638"/>
            <a:chExt cx="560388" cy="530225"/>
          </a:xfrm>
          <a:solidFill>
            <a:srgbClr val="FFFFFF"/>
          </a:solidFill>
        </p:grpSpPr>
        <p:sp>
          <p:nvSpPr>
            <p:cNvPr id="183" name="Freeform 394">
              <a:extLst>
                <a:ext uri="{FF2B5EF4-FFF2-40B4-BE49-F238E27FC236}">
                  <a16:creationId xmlns:a16="http://schemas.microsoft.com/office/drawing/2014/main" id="{D06E8680-15CC-42B6-BACC-CCD47AF9BC6E}"/>
                </a:ext>
              </a:extLst>
            </p:cNvPr>
            <p:cNvSpPr>
              <a:spLocks/>
            </p:cNvSpPr>
            <p:nvPr/>
          </p:nvSpPr>
          <p:spPr bwMode="auto">
            <a:xfrm>
              <a:off x="9280525" y="1290638"/>
              <a:ext cx="352425" cy="473075"/>
            </a:xfrm>
            <a:custGeom>
              <a:avLst/>
              <a:gdLst>
                <a:gd name="T0" fmla="*/ 117 w 153"/>
                <a:gd name="T1" fmla="*/ 196 h 205"/>
                <a:gd name="T2" fmla="*/ 12 w 153"/>
                <a:gd name="T3" fmla="*/ 196 h 205"/>
                <a:gd name="T4" fmla="*/ 10 w 153"/>
                <a:gd name="T5" fmla="*/ 194 h 205"/>
                <a:gd name="T6" fmla="*/ 10 w 153"/>
                <a:gd name="T7" fmla="*/ 169 h 205"/>
                <a:gd name="T8" fmla="*/ 11 w 153"/>
                <a:gd name="T9" fmla="*/ 167 h 205"/>
                <a:gd name="T10" fmla="*/ 84 w 153"/>
                <a:gd name="T11" fmla="*/ 127 h 205"/>
                <a:gd name="T12" fmla="*/ 84 w 153"/>
                <a:gd name="T13" fmla="*/ 126 h 205"/>
                <a:gd name="T14" fmla="*/ 84 w 153"/>
                <a:gd name="T15" fmla="*/ 116 h 205"/>
                <a:gd name="T16" fmla="*/ 82 w 153"/>
                <a:gd name="T17" fmla="*/ 112 h 205"/>
                <a:gd name="T18" fmla="*/ 69 w 153"/>
                <a:gd name="T19" fmla="*/ 88 h 205"/>
                <a:gd name="T20" fmla="*/ 67 w 153"/>
                <a:gd name="T21" fmla="*/ 85 h 205"/>
                <a:gd name="T22" fmla="*/ 62 w 153"/>
                <a:gd name="T23" fmla="*/ 76 h 205"/>
                <a:gd name="T24" fmla="*/ 65 w 153"/>
                <a:gd name="T25" fmla="*/ 69 h 205"/>
                <a:gd name="T26" fmla="*/ 66 w 153"/>
                <a:gd name="T27" fmla="*/ 66 h 205"/>
                <a:gd name="T28" fmla="*/ 66 w 153"/>
                <a:gd name="T29" fmla="*/ 44 h 205"/>
                <a:gd name="T30" fmla="*/ 103 w 153"/>
                <a:gd name="T31" fmla="*/ 10 h 205"/>
                <a:gd name="T32" fmla="*/ 140 w 153"/>
                <a:gd name="T33" fmla="*/ 44 h 205"/>
                <a:gd name="T34" fmla="*/ 140 w 153"/>
                <a:gd name="T35" fmla="*/ 66 h 205"/>
                <a:gd name="T36" fmla="*/ 141 w 153"/>
                <a:gd name="T37" fmla="*/ 69 h 205"/>
                <a:gd name="T38" fmla="*/ 143 w 153"/>
                <a:gd name="T39" fmla="*/ 76 h 205"/>
                <a:gd name="T40" fmla="*/ 139 w 153"/>
                <a:gd name="T41" fmla="*/ 85 h 205"/>
                <a:gd name="T42" fmla="*/ 137 w 153"/>
                <a:gd name="T43" fmla="*/ 88 h 205"/>
                <a:gd name="T44" fmla="*/ 123 w 153"/>
                <a:gd name="T45" fmla="*/ 112 h 205"/>
                <a:gd name="T46" fmla="*/ 122 w 153"/>
                <a:gd name="T47" fmla="*/ 116 h 205"/>
                <a:gd name="T48" fmla="*/ 122 w 153"/>
                <a:gd name="T49" fmla="*/ 126 h 205"/>
                <a:gd name="T50" fmla="*/ 127 w 153"/>
                <a:gd name="T51" fmla="*/ 131 h 205"/>
                <a:gd name="T52" fmla="*/ 132 w 153"/>
                <a:gd name="T53" fmla="*/ 126 h 205"/>
                <a:gd name="T54" fmla="*/ 132 w 153"/>
                <a:gd name="T55" fmla="*/ 118 h 205"/>
                <a:gd name="T56" fmla="*/ 146 w 153"/>
                <a:gd name="T57" fmla="*/ 92 h 205"/>
                <a:gd name="T58" fmla="*/ 153 w 153"/>
                <a:gd name="T59" fmla="*/ 76 h 205"/>
                <a:gd name="T60" fmla="*/ 149 w 153"/>
                <a:gd name="T61" fmla="*/ 64 h 205"/>
                <a:gd name="T62" fmla="*/ 149 w 153"/>
                <a:gd name="T63" fmla="*/ 44 h 205"/>
                <a:gd name="T64" fmla="*/ 103 w 153"/>
                <a:gd name="T65" fmla="*/ 0 h 205"/>
                <a:gd name="T66" fmla="*/ 56 w 153"/>
                <a:gd name="T67" fmla="*/ 44 h 205"/>
                <a:gd name="T68" fmla="*/ 56 w 153"/>
                <a:gd name="T69" fmla="*/ 64 h 205"/>
                <a:gd name="T70" fmla="*/ 53 w 153"/>
                <a:gd name="T71" fmla="*/ 76 h 205"/>
                <a:gd name="T72" fmla="*/ 60 w 153"/>
                <a:gd name="T73" fmla="*/ 92 h 205"/>
                <a:gd name="T74" fmla="*/ 74 w 153"/>
                <a:gd name="T75" fmla="*/ 118 h 205"/>
                <a:gd name="T76" fmla="*/ 74 w 153"/>
                <a:gd name="T77" fmla="*/ 125 h 205"/>
                <a:gd name="T78" fmla="*/ 8 w 153"/>
                <a:gd name="T79" fmla="*/ 158 h 205"/>
                <a:gd name="T80" fmla="*/ 0 w 153"/>
                <a:gd name="T81" fmla="*/ 169 h 205"/>
                <a:gd name="T82" fmla="*/ 0 w 153"/>
                <a:gd name="T83" fmla="*/ 194 h 205"/>
                <a:gd name="T84" fmla="*/ 12 w 153"/>
                <a:gd name="T85" fmla="*/ 205 h 205"/>
                <a:gd name="T86" fmla="*/ 117 w 153"/>
                <a:gd name="T87" fmla="*/ 205 h 205"/>
                <a:gd name="T88" fmla="*/ 122 w 153"/>
                <a:gd name="T89" fmla="*/ 201 h 205"/>
                <a:gd name="T90" fmla="*/ 117 w 153"/>
                <a:gd name="T91" fmla="*/ 19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205">
                  <a:moveTo>
                    <a:pt x="117" y="196"/>
                  </a:moveTo>
                  <a:cubicBezTo>
                    <a:pt x="12" y="196"/>
                    <a:pt x="12" y="196"/>
                    <a:pt x="12" y="196"/>
                  </a:cubicBezTo>
                  <a:cubicBezTo>
                    <a:pt x="11" y="196"/>
                    <a:pt x="10" y="195"/>
                    <a:pt x="10" y="194"/>
                  </a:cubicBezTo>
                  <a:cubicBezTo>
                    <a:pt x="10" y="169"/>
                    <a:pt x="10" y="169"/>
                    <a:pt x="10" y="169"/>
                  </a:cubicBezTo>
                  <a:cubicBezTo>
                    <a:pt x="10" y="168"/>
                    <a:pt x="11" y="167"/>
                    <a:pt x="11" y="167"/>
                  </a:cubicBezTo>
                  <a:cubicBezTo>
                    <a:pt x="71" y="144"/>
                    <a:pt x="82" y="134"/>
                    <a:pt x="84" y="127"/>
                  </a:cubicBezTo>
                  <a:cubicBezTo>
                    <a:pt x="84" y="127"/>
                    <a:pt x="84" y="126"/>
                    <a:pt x="84" y="126"/>
                  </a:cubicBezTo>
                  <a:cubicBezTo>
                    <a:pt x="84" y="116"/>
                    <a:pt x="84" y="116"/>
                    <a:pt x="84" y="116"/>
                  </a:cubicBezTo>
                  <a:cubicBezTo>
                    <a:pt x="84" y="114"/>
                    <a:pt x="83" y="113"/>
                    <a:pt x="82" y="112"/>
                  </a:cubicBezTo>
                  <a:cubicBezTo>
                    <a:pt x="76" y="106"/>
                    <a:pt x="72" y="98"/>
                    <a:pt x="69" y="88"/>
                  </a:cubicBezTo>
                  <a:cubicBezTo>
                    <a:pt x="69" y="86"/>
                    <a:pt x="68" y="86"/>
                    <a:pt x="67" y="85"/>
                  </a:cubicBezTo>
                  <a:cubicBezTo>
                    <a:pt x="64" y="83"/>
                    <a:pt x="62" y="79"/>
                    <a:pt x="62" y="76"/>
                  </a:cubicBezTo>
                  <a:cubicBezTo>
                    <a:pt x="62" y="73"/>
                    <a:pt x="64" y="70"/>
                    <a:pt x="65" y="69"/>
                  </a:cubicBezTo>
                  <a:cubicBezTo>
                    <a:pt x="66" y="68"/>
                    <a:pt x="66" y="67"/>
                    <a:pt x="66" y="66"/>
                  </a:cubicBezTo>
                  <a:cubicBezTo>
                    <a:pt x="66" y="44"/>
                    <a:pt x="66" y="44"/>
                    <a:pt x="66" y="44"/>
                  </a:cubicBezTo>
                  <a:cubicBezTo>
                    <a:pt x="66" y="22"/>
                    <a:pt x="79" y="10"/>
                    <a:pt x="103" y="10"/>
                  </a:cubicBezTo>
                  <a:cubicBezTo>
                    <a:pt x="127" y="10"/>
                    <a:pt x="140" y="22"/>
                    <a:pt x="140" y="44"/>
                  </a:cubicBezTo>
                  <a:cubicBezTo>
                    <a:pt x="140" y="66"/>
                    <a:pt x="140" y="66"/>
                    <a:pt x="140" y="66"/>
                  </a:cubicBezTo>
                  <a:cubicBezTo>
                    <a:pt x="140" y="67"/>
                    <a:pt x="140" y="68"/>
                    <a:pt x="141" y="69"/>
                  </a:cubicBezTo>
                  <a:cubicBezTo>
                    <a:pt x="142" y="70"/>
                    <a:pt x="143" y="73"/>
                    <a:pt x="143" y="76"/>
                  </a:cubicBezTo>
                  <a:cubicBezTo>
                    <a:pt x="143" y="79"/>
                    <a:pt x="142" y="83"/>
                    <a:pt x="139" y="85"/>
                  </a:cubicBezTo>
                  <a:cubicBezTo>
                    <a:pt x="138" y="86"/>
                    <a:pt x="137" y="86"/>
                    <a:pt x="137" y="88"/>
                  </a:cubicBezTo>
                  <a:cubicBezTo>
                    <a:pt x="134" y="98"/>
                    <a:pt x="129" y="106"/>
                    <a:pt x="123" y="112"/>
                  </a:cubicBezTo>
                  <a:cubicBezTo>
                    <a:pt x="122" y="113"/>
                    <a:pt x="122" y="114"/>
                    <a:pt x="122" y="116"/>
                  </a:cubicBezTo>
                  <a:cubicBezTo>
                    <a:pt x="122" y="126"/>
                    <a:pt x="122" y="126"/>
                    <a:pt x="122" y="126"/>
                  </a:cubicBezTo>
                  <a:cubicBezTo>
                    <a:pt x="122" y="128"/>
                    <a:pt x="124" y="131"/>
                    <a:pt x="127" y="131"/>
                  </a:cubicBezTo>
                  <a:cubicBezTo>
                    <a:pt x="129" y="131"/>
                    <a:pt x="132" y="128"/>
                    <a:pt x="132" y="126"/>
                  </a:cubicBezTo>
                  <a:cubicBezTo>
                    <a:pt x="132" y="118"/>
                    <a:pt x="132" y="118"/>
                    <a:pt x="132" y="118"/>
                  </a:cubicBezTo>
                  <a:cubicBezTo>
                    <a:pt x="138" y="111"/>
                    <a:pt x="143" y="102"/>
                    <a:pt x="146" y="92"/>
                  </a:cubicBezTo>
                  <a:cubicBezTo>
                    <a:pt x="150" y="88"/>
                    <a:pt x="153" y="82"/>
                    <a:pt x="153" y="76"/>
                  </a:cubicBezTo>
                  <a:cubicBezTo>
                    <a:pt x="153" y="72"/>
                    <a:pt x="152" y="68"/>
                    <a:pt x="149" y="64"/>
                  </a:cubicBezTo>
                  <a:cubicBezTo>
                    <a:pt x="149" y="44"/>
                    <a:pt x="149" y="44"/>
                    <a:pt x="149" y="44"/>
                  </a:cubicBezTo>
                  <a:cubicBezTo>
                    <a:pt x="149" y="16"/>
                    <a:pt x="132" y="0"/>
                    <a:pt x="103" y="0"/>
                  </a:cubicBezTo>
                  <a:cubicBezTo>
                    <a:pt x="74" y="0"/>
                    <a:pt x="56" y="16"/>
                    <a:pt x="56" y="44"/>
                  </a:cubicBezTo>
                  <a:cubicBezTo>
                    <a:pt x="56" y="64"/>
                    <a:pt x="56" y="64"/>
                    <a:pt x="56" y="64"/>
                  </a:cubicBezTo>
                  <a:cubicBezTo>
                    <a:pt x="54" y="68"/>
                    <a:pt x="53" y="72"/>
                    <a:pt x="53" y="76"/>
                  </a:cubicBezTo>
                  <a:cubicBezTo>
                    <a:pt x="53" y="82"/>
                    <a:pt x="55" y="88"/>
                    <a:pt x="60" y="92"/>
                  </a:cubicBezTo>
                  <a:cubicBezTo>
                    <a:pt x="63" y="102"/>
                    <a:pt x="68" y="111"/>
                    <a:pt x="74" y="118"/>
                  </a:cubicBezTo>
                  <a:cubicBezTo>
                    <a:pt x="74" y="125"/>
                    <a:pt x="74" y="125"/>
                    <a:pt x="74" y="125"/>
                  </a:cubicBezTo>
                  <a:cubicBezTo>
                    <a:pt x="72" y="127"/>
                    <a:pt x="63" y="136"/>
                    <a:pt x="8" y="158"/>
                  </a:cubicBezTo>
                  <a:cubicBezTo>
                    <a:pt x="3" y="159"/>
                    <a:pt x="0" y="164"/>
                    <a:pt x="0" y="169"/>
                  </a:cubicBezTo>
                  <a:cubicBezTo>
                    <a:pt x="0" y="194"/>
                    <a:pt x="0" y="194"/>
                    <a:pt x="0" y="194"/>
                  </a:cubicBezTo>
                  <a:cubicBezTo>
                    <a:pt x="0" y="200"/>
                    <a:pt x="6" y="205"/>
                    <a:pt x="12" y="205"/>
                  </a:cubicBezTo>
                  <a:cubicBezTo>
                    <a:pt x="117" y="205"/>
                    <a:pt x="117" y="205"/>
                    <a:pt x="117" y="205"/>
                  </a:cubicBezTo>
                  <a:cubicBezTo>
                    <a:pt x="120" y="205"/>
                    <a:pt x="122" y="203"/>
                    <a:pt x="122" y="201"/>
                  </a:cubicBezTo>
                  <a:cubicBezTo>
                    <a:pt x="122" y="198"/>
                    <a:pt x="120" y="196"/>
                    <a:pt x="117" y="1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84" name="Freeform 395">
              <a:extLst>
                <a:ext uri="{FF2B5EF4-FFF2-40B4-BE49-F238E27FC236}">
                  <a16:creationId xmlns:a16="http://schemas.microsoft.com/office/drawing/2014/main" id="{039C6A87-F6B5-4065-9E7E-B2289A2B01E5}"/>
                </a:ext>
              </a:extLst>
            </p:cNvPr>
            <p:cNvSpPr>
              <a:spLocks noEditPoints="1"/>
            </p:cNvSpPr>
            <p:nvPr/>
          </p:nvSpPr>
          <p:spPr bwMode="auto">
            <a:xfrm>
              <a:off x="9563100" y="1543050"/>
              <a:ext cx="277813" cy="277813"/>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60 w 120"/>
                <a:gd name="T11" fmla="*/ 110 h 120"/>
                <a:gd name="T12" fmla="*/ 10 w 120"/>
                <a:gd name="T13" fmla="*/ 60 h 120"/>
                <a:gd name="T14" fmla="*/ 60 w 120"/>
                <a:gd name="T15" fmla="*/ 10 h 120"/>
                <a:gd name="T16" fmla="*/ 110 w 120"/>
                <a:gd name="T17" fmla="*/ 60 h 120"/>
                <a:gd name="T18" fmla="*/ 60 w 120"/>
                <a:gd name="T1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60" y="110"/>
                  </a:moveTo>
                  <a:cubicBezTo>
                    <a:pt x="33" y="110"/>
                    <a:pt x="10" y="88"/>
                    <a:pt x="10" y="60"/>
                  </a:cubicBezTo>
                  <a:cubicBezTo>
                    <a:pt x="10" y="33"/>
                    <a:pt x="33" y="10"/>
                    <a:pt x="60" y="10"/>
                  </a:cubicBezTo>
                  <a:cubicBezTo>
                    <a:pt x="88" y="10"/>
                    <a:pt x="110" y="33"/>
                    <a:pt x="110" y="60"/>
                  </a:cubicBezTo>
                  <a:cubicBezTo>
                    <a:pt x="110" y="88"/>
                    <a:pt x="88" y="110"/>
                    <a:pt x="60" y="1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85" name="Freeform 396">
              <a:extLst>
                <a:ext uri="{FF2B5EF4-FFF2-40B4-BE49-F238E27FC236}">
                  <a16:creationId xmlns:a16="http://schemas.microsoft.com/office/drawing/2014/main" id="{4A0F53B9-CEF4-44DD-9E1B-7CA62D8DBBCB}"/>
                </a:ext>
              </a:extLst>
            </p:cNvPr>
            <p:cNvSpPr>
              <a:spLocks/>
            </p:cNvSpPr>
            <p:nvPr/>
          </p:nvSpPr>
          <p:spPr bwMode="auto">
            <a:xfrm>
              <a:off x="9623425" y="1603375"/>
              <a:ext cx="161925" cy="161925"/>
            </a:xfrm>
            <a:custGeom>
              <a:avLst/>
              <a:gdLst>
                <a:gd name="T0" fmla="*/ 65 w 70"/>
                <a:gd name="T1" fmla="*/ 30 h 70"/>
                <a:gd name="T2" fmla="*/ 40 w 70"/>
                <a:gd name="T3" fmla="*/ 30 h 70"/>
                <a:gd name="T4" fmla="*/ 40 w 70"/>
                <a:gd name="T5" fmla="*/ 4 h 70"/>
                <a:gd name="T6" fmla="*/ 35 w 70"/>
                <a:gd name="T7" fmla="*/ 0 h 70"/>
                <a:gd name="T8" fmla="*/ 30 w 70"/>
                <a:gd name="T9" fmla="*/ 4 h 70"/>
                <a:gd name="T10" fmla="*/ 30 w 70"/>
                <a:gd name="T11" fmla="*/ 30 h 70"/>
                <a:gd name="T12" fmla="*/ 5 w 70"/>
                <a:gd name="T13" fmla="*/ 30 h 70"/>
                <a:gd name="T14" fmla="*/ 0 w 70"/>
                <a:gd name="T15" fmla="*/ 35 h 70"/>
                <a:gd name="T16" fmla="*/ 5 w 70"/>
                <a:gd name="T17" fmla="*/ 40 h 70"/>
                <a:gd name="T18" fmla="*/ 30 w 70"/>
                <a:gd name="T19" fmla="*/ 40 h 70"/>
                <a:gd name="T20" fmla="*/ 30 w 70"/>
                <a:gd name="T21" fmla="*/ 65 h 70"/>
                <a:gd name="T22" fmla="*/ 35 w 70"/>
                <a:gd name="T23" fmla="*/ 70 h 70"/>
                <a:gd name="T24" fmla="*/ 40 w 70"/>
                <a:gd name="T25" fmla="*/ 65 h 70"/>
                <a:gd name="T26" fmla="*/ 40 w 70"/>
                <a:gd name="T27" fmla="*/ 40 h 70"/>
                <a:gd name="T28" fmla="*/ 65 w 70"/>
                <a:gd name="T29" fmla="*/ 40 h 70"/>
                <a:gd name="T30" fmla="*/ 70 w 70"/>
                <a:gd name="T31" fmla="*/ 35 h 70"/>
                <a:gd name="T32" fmla="*/ 65 w 70"/>
                <a:gd name="T33"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0">
                  <a:moveTo>
                    <a:pt x="65" y="30"/>
                  </a:moveTo>
                  <a:cubicBezTo>
                    <a:pt x="40" y="30"/>
                    <a:pt x="40" y="30"/>
                    <a:pt x="40" y="30"/>
                  </a:cubicBezTo>
                  <a:cubicBezTo>
                    <a:pt x="40" y="4"/>
                    <a:pt x="40" y="4"/>
                    <a:pt x="40" y="4"/>
                  </a:cubicBezTo>
                  <a:cubicBezTo>
                    <a:pt x="40" y="2"/>
                    <a:pt x="38" y="0"/>
                    <a:pt x="35" y="0"/>
                  </a:cubicBezTo>
                  <a:cubicBezTo>
                    <a:pt x="32" y="0"/>
                    <a:pt x="30" y="2"/>
                    <a:pt x="30" y="4"/>
                  </a:cubicBezTo>
                  <a:cubicBezTo>
                    <a:pt x="30" y="30"/>
                    <a:pt x="30" y="30"/>
                    <a:pt x="30" y="30"/>
                  </a:cubicBezTo>
                  <a:cubicBezTo>
                    <a:pt x="5" y="30"/>
                    <a:pt x="5" y="30"/>
                    <a:pt x="5" y="30"/>
                  </a:cubicBezTo>
                  <a:cubicBezTo>
                    <a:pt x="2" y="30"/>
                    <a:pt x="0" y="32"/>
                    <a:pt x="0" y="35"/>
                  </a:cubicBezTo>
                  <a:cubicBezTo>
                    <a:pt x="0" y="37"/>
                    <a:pt x="2" y="40"/>
                    <a:pt x="5" y="40"/>
                  </a:cubicBezTo>
                  <a:cubicBezTo>
                    <a:pt x="30" y="40"/>
                    <a:pt x="30" y="40"/>
                    <a:pt x="30" y="40"/>
                  </a:cubicBezTo>
                  <a:cubicBezTo>
                    <a:pt x="30" y="65"/>
                    <a:pt x="30" y="65"/>
                    <a:pt x="30" y="65"/>
                  </a:cubicBezTo>
                  <a:cubicBezTo>
                    <a:pt x="30" y="68"/>
                    <a:pt x="32" y="70"/>
                    <a:pt x="35" y="70"/>
                  </a:cubicBezTo>
                  <a:cubicBezTo>
                    <a:pt x="38" y="70"/>
                    <a:pt x="40" y="68"/>
                    <a:pt x="40" y="65"/>
                  </a:cubicBezTo>
                  <a:cubicBezTo>
                    <a:pt x="40" y="40"/>
                    <a:pt x="40" y="40"/>
                    <a:pt x="40" y="40"/>
                  </a:cubicBezTo>
                  <a:cubicBezTo>
                    <a:pt x="65" y="40"/>
                    <a:pt x="65" y="40"/>
                    <a:pt x="65" y="40"/>
                  </a:cubicBezTo>
                  <a:cubicBezTo>
                    <a:pt x="68" y="40"/>
                    <a:pt x="70" y="37"/>
                    <a:pt x="70" y="35"/>
                  </a:cubicBezTo>
                  <a:cubicBezTo>
                    <a:pt x="70" y="32"/>
                    <a:pt x="68" y="30"/>
                    <a:pt x="65" y="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Tree>
    <p:extLst>
      <p:ext uri="{BB962C8B-B14F-4D97-AF65-F5344CB8AC3E}">
        <p14:creationId xmlns:p14="http://schemas.microsoft.com/office/powerpoint/2010/main" val="2283550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146d4b-0af4-4fdd-ac5f-159d03163c83">
      <Terms xmlns="http://schemas.microsoft.com/office/infopath/2007/PartnerControls"/>
    </lcf76f155ced4ddcb4097134ff3c332f>
    <TaxCatchAll xmlns="9421b5c4-0f8d-465e-952a-15e71b729b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F93E0BA576C541AD49E07AC67A48A6" ma:contentTypeVersion="14" ma:contentTypeDescription="Create a new document." ma:contentTypeScope="" ma:versionID="110511044d473a7fda73608d99c2578e">
  <xsd:schema xmlns:xsd="http://www.w3.org/2001/XMLSchema" xmlns:xs="http://www.w3.org/2001/XMLSchema" xmlns:p="http://schemas.microsoft.com/office/2006/metadata/properties" xmlns:ns2="0d146d4b-0af4-4fdd-ac5f-159d03163c83" xmlns:ns3="9421b5c4-0f8d-465e-952a-15e71b729b69" targetNamespace="http://schemas.microsoft.com/office/2006/metadata/properties" ma:root="true" ma:fieldsID="e70d4b8b5afbfb7358633466829fafd9" ns2:_="" ns3:_="">
    <xsd:import namespace="0d146d4b-0af4-4fdd-ac5f-159d03163c83"/>
    <xsd:import namespace="9421b5c4-0f8d-465e-952a-15e71b729b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46d4b-0af4-4fdd-ac5f-159d03163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7dfba37-aa53-406a-a30f-a20023b16b8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21b5c4-0f8d-465e-952a-15e71b729b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099cc11-69c6-4817-acfc-331e614c93da}" ma:internalName="TaxCatchAll" ma:showField="CatchAllData" ma:web="9421b5c4-0f8d-465e-952a-15e71b729b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246B0-2C44-4F1B-8E61-FA66CFDBC35D}">
  <ds:schemaRefs>
    <ds:schemaRef ds:uri="0b89f00d-f276-4d51-a20e-749a1a7f88c4"/>
    <ds:schemaRef ds:uri="189e40b0-4967-45f7-8fcc-2adac5cd2c6b"/>
    <ds:schemaRef ds:uri="http://schemas.microsoft.com/office/2006/metadata/properties"/>
    <ds:schemaRef ds:uri="http://schemas.microsoft.com/office/infopath/2007/PartnerControls"/>
    <ds:schemaRef ds:uri="0d146d4b-0af4-4fdd-ac5f-159d03163c83"/>
    <ds:schemaRef ds:uri="9421b5c4-0f8d-465e-952a-15e71b729b69"/>
  </ds:schemaRefs>
</ds:datastoreItem>
</file>

<file path=customXml/itemProps2.xml><?xml version="1.0" encoding="utf-8"?>
<ds:datastoreItem xmlns:ds="http://schemas.openxmlformats.org/officeDocument/2006/customXml" ds:itemID="{5885F76B-1CF1-488C-BB8D-1E5617B7E2C2}">
  <ds:schemaRefs>
    <ds:schemaRef ds:uri="http://schemas.microsoft.com/sharepoint/v3/contenttype/forms"/>
  </ds:schemaRefs>
</ds:datastoreItem>
</file>

<file path=customXml/itemProps3.xml><?xml version="1.0" encoding="utf-8"?>
<ds:datastoreItem xmlns:ds="http://schemas.openxmlformats.org/officeDocument/2006/customXml" ds:itemID="{54D714A7-BCB1-4F86-871C-30D611A7F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46d4b-0af4-4fdd-ac5f-159d03163c83"/>
    <ds:schemaRef ds:uri="9421b5c4-0f8d-465e-952a-15e71b729b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3289</TotalTime>
  <Words>883</Words>
  <Application>Microsoft Office PowerPoint</Application>
  <PresentationFormat>Widescreen</PresentationFormat>
  <Paragraphs>84</Paragraphs>
  <Slides>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Franklin Gothic Demi Cond</vt:lpstr>
      <vt:lpstr>Office Theme</vt:lpstr>
      <vt:lpstr>1_Office Theme</vt:lpstr>
      <vt:lpstr>PowerPoint Presentation</vt:lpstr>
      <vt:lpstr>PowerPoint Presentation</vt:lpstr>
      <vt:lpstr>PowerPoint Presentation</vt:lpstr>
      <vt:lpstr>PowerPoint Presentation</vt:lpstr>
      <vt:lpstr>Our Values</vt:lpstr>
      <vt:lpstr>PowerPoint Presentation</vt:lpstr>
      <vt:lpstr>NIoT Organisational structure</vt:lpstr>
      <vt:lpstr>Employment Benefits</vt:lpstr>
      <vt:lpstr>Supporting staff health and wellbeing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Mufti Hamid Patel</dc:creator>
  <cp:lastModifiedBy>Katy Bradford</cp:lastModifiedBy>
  <cp:revision>9</cp:revision>
  <dcterms:created xsi:type="dcterms:W3CDTF">2022-02-08T15:45:32Z</dcterms:created>
  <dcterms:modified xsi:type="dcterms:W3CDTF">2022-05-06T15:02:11Z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0x010100ECF93E0BA576C541AD49E07AC67A48A6</vt:lpwstr>
  </property>
  <property fmtid="{D5CDD505-2E9C-101B-9397-08002B2CF9AE}" pid="3" name="MediaServiceImageTags">
    <vt:lpwstr/>
  </property>
</Properties>
</file>